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5"/>
  </p:notesMasterIdLst>
  <p:sldIdLst>
    <p:sldId id="294" r:id="rId2"/>
    <p:sldId id="303" r:id="rId3"/>
    <p:sldId id="309" r:id="rId4"/>
    <p:sldId id="389" r:id="rId5"/>
    <p:sldId id="361" r:id="rId6"/>
    <p:sldId id="340" r:id="rId7"/>
    <p:sldId id="341" r:id="rId8"/>
    <p:sldId id="342" r:id="rId9"/>
    <p:sldId id="363" r:id="rId10"/>
    <p:sldId id="387" r:id="rId11"/>
    <p:sldId id="388" r:id="rId12"/>
    <p:sldId id="359" r:id="rId13"/>
    <p:sldId id="364" r:id="rId14"/>
    <p:sldId id="373" r:id="rId15"/>
    <p:sldId id="372" r:id="rId16"/>
    <p:sldId id="365" r:id="rId17"/>
    <p:sldId id="343" r:id="rId18"/>
    <p:sldId id="360" r:id="rId19"/>
    <p:sldId id="351" r:id="rId20"/>
    <p:sldId id="344" r:id="rId21"/>
    <p:sldId id="367" r:id="rId22"/>
    <p:sldId id="378" r:id="rId23"/>
    <p:sldId id="377" r:id="rId24"/>
    <p:sldId id="376" r:id="rId25"/>
    <p:sldId id="379" r:id="rId26"/>
    <p:sldId id="368" r:id="rId27"/>
    <p:sldId id="328" r:id="rId28"/>
    <p:sldId id="330" r:id="rId29"/>
    <p:sldId id="390" r:id="rId30"/>
    <p:sldId id="338" r:id="rId31"/>
    <p:sldId id="354" r:id="rId32"/>
    <p:sldId id="355" r:id="rId33"/>
    <p:sldId id="333" r:id="rId34"/>
    <p:sldId id="326" r:id="rId35"/>
    <p:sldId id="380" r:id="rId36"/>
    <p:sldId id="381" r:id="rId37"/>
    <p:sldId id="382" r:id="rId38"/>
    <p:sldId id="345" r:id="rId39"/>
    <p:sldId id="357" r:id="rId40"/>
    <p:sldId id="383" r:id="rId41"/>
    <p:sldId id="334" r:id="rId42"/>
    <p:sldId id="339" r:id="rId43"/>
    <p:sldId id="356"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4466"/>
    <a:srgbClr val="F6F9FC"/>
    <a:srgbClr val="E12BBE"/>
    <a:srgbClr val="0E28E8"/>
    <a:srgbClr val="F67480"/>
    <a:srgbClr val="D39FAA"/>
    <a:srgbClr val="A591BD"/>
    <a:srgbClr val="C9A1CA"/>
    <a:srgbClr val="F9D7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9736" autoAdjust="0"/>
  </p:normalViewPr>
  <p:slideViewPr>
    <p:cSldViewPr snapToGrid="0">
      <p:cViewPr varScale="1">
        <p:scale>
          <a:sx n="38" d="100"/>
          <a:sy n="38" d="100"/>
        </p:scale>
        <p:origin x="1074" y="54"/>
      </p:cViewPr>
      <p:guideLst/>
    </p:cSldViewPr>
  </p:slideViewPr>
  <p:notesTextViewPr>
    <p:cViewPr>
      <p:scale>
        <a:sx n="1" d="1"/>
        <a:sy n="1" d="1"/>
      </p:scale>
      <p:origin x="0" y="0"/>
    </p:cViewPr>
  </p:notesTextViewPr>
  <p:sorterViewPr>
    <p:cViewPr>
      <p:scale>
        <a:sx n="100" d="100"/>
        <a:sy n="100" d="100"/>
      </p:scale>
      <p:origin x="0" y="-330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oleObject" Target="file:///C:\Users\sa120828\AppData\Local\Microsoft\Windows\INetCache\IE\5ZR06WP0\Breakdown_Report%20(2).xls"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sa120828\AppData\Local\Microsoft\Windows\INetCache\IE\5ZR06WP0\Breakdown_Report%20(2).xls"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1200" b="1" i="1" dirty="0"/>
              <a:t>NHS Wales Staff</a:t>
            </a:r>
            <a:r>
              <a:rPr lang="en-GB" sz="1200" b="1" i="1" baseline="0" dirty="0"/>
              <a:t> Survey 2018 - ABUHB Results</a:t>
            </a:r>
            <a:endParaRPr lang="en-GB" sz="1200" b="1" i="1" dirty="0"/>
          </a:p>
          <a:p>
            <a:pPr>
              <a:defRPr/>
            </a:pPr>
            <a:r>
              <a:rPr lang="en-GB" b="1" dirty="0"/>
              <a:t>I believe and share in my organisation's values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4549716622539598"/>
          <c:y val="0.24524855325582609"/>
          <c:w val="0.48550801485052231"/>
          <c:h val="0.70112415932433136"/>
        </c:manualLayout>
      </c:layout>
      <c:pieChart>
        <c:varyColors val="1"/>
        <c:ser>
          <c:idx val="0"/>
          <c:order val="0"/>
          <c:dPt>
            <c:idx val="0"/>
            <c:bubble3D val="0"/>
            <c:spPr>
              <a:solidFill>
                <a:srgbClr val="00B050"/>
              </a:solidFill>
              <a:ln w="19050">
                <a:solidFill>
                  <a:schemeClr val="lt1"/>
                </a:solidFill>
              </a:ln>
              <a:effectLst/>
            </c:spPr>
          </c:dPt>
          <c:dPt>
            <c:idx val="1"/>
            <c:bubble3D val="0"/>
            <c:spPr>
              <a:solidFill>
                <a:srgbClr val="92D050"/>
              </a:solidFill>
              <a:ln w="19050">
                <a:solidFill>
                  <a:schemeClr val="lt1"/>
                </a:solidFill>
              </a:ln>
              <a:effectLst/>
            </c:spPr>
          </c:dPt>
          <c:dPt>
            <c:idx val="2"/>
            <c:bubble3D val="0"/>
            <c:spPr>
              <a:solidFill>
                <a:srgbClr val="FFC000"/>
              </a:solidFill>
              <a:ln w="19050">
                <a:solidFill>
                  <a:schemeClr val="lt1"/>
                </a:solidFill>
              </a:ln>
              <a:effectLst/>
            </c:spPr>
          </c:dPt>
          <c:dPt>
            <c:idx val="3"/>
            <c:bubble3D val="0"/>
            <c:spPr>
              <a:solidFill>
                <a:srgbClr val="FF6600"/>
              </a:solidFill>
              <a:ln w="19050">
                <a:solidFill>
                  <a:schemeClr val="lt1"/>
                </a:solidFill>
              </a:ln>
              <a:effectLst/>
            </c:spPr>
          </c:dPt>
          <c:dPt>
            <c:idx val="4"/>
            <c:bubble3D val="0"/>
            <c:spPr>
              <a:solidFill>
                <a:srgbClr val="FF0000"/>
              </a:solidFill>
              <a:ln w="19050">
                <a:solidFill>
                  <a:schemeClr val="lt1"/>
                </a:solidFill>
              </a:ln>
              <a:effectLst/>
            </c:spPr>
          </c:dPt>
          <c:dLbls>
            <c:dLbl>
              <c:idx val="4"/>
              <c:layout>
                <c:manualLayout>
                  <c:x val="2.9999675082774919E-2"/>
                  <c:y val="6.8423830874302692E-3"/>
                </c:manualLayout>
              </c:layout>
              <c:showLegendKey val="0"/>
              <c:showVal val="0"/>
              <c:showCatName val="0"/>
              <c:showSerName val="0"/>
              <c:showPercent val="1"/>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'[Breakdown_Report (2).xls]Sheet2'!$E$17:$E$21</c:f>
              <c:strCache>
                <c:ptCount val="5"/>
                <c:pt idx="0">
                  <c:v>Strongly agree</c:v>
                </c:pt>
                <c:pt idx="1">
                  <c:v>Agree</c:v>
                </c:pt>
                <c:pt idx="2">
                  <c:v>Neither agree nor disagree</c:v>
                </c:pt>
                <c:pt idx="3">
                  <c:v>Disagree</c:v>
                </c:pt>
                <c:pt idx="4">
                  <c:v>Strongly disagree</c:v>
                </c:pt>
              </c:strCache>
            </c:strRef>
          </c:cat>
          <c:val>
            <c:numRef>
              <c:f>'[Breakdown_Report (2).xls]Sheet2'!$I$17:$I$21</c:f>
              <c:numCache>
                <c:formatCode>General</c:formatCode>
                <c:ptCount val="5"/>
                <c:pt idx="0">
                  <c:v>805</c:v>
                </c:pt>
                <c:pt idx="1">
                  <c:v>1510</c:v>
                </c:pt>
                <c:pt idx="2">
                  <c:v>465</c:v>
                </c:pt>
                <c:pt idx="3">
                  <c:v>88</c:v>
                </c:pt>
                <c:pt idx="4">
                  <c:v>28</c:v>
                </c:pt>
              </c:numCache>
            </c:numRef>
          </c:val>
        </c:ser>
        <c:ser>
          <c:idx val="1"/>
          <c:order val="1"/>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Pt>
            <c:idx val="4"/>
            <c:bubble3D val="0"/>
            <c:spPr>
              <a:solidFill>
                <a:schemeClr val="accent5"/>
              </a:solidFill>
              <a:ln w="19050">
                <a:solidFill>
                  <a:schemeClr val="lt1"/>
                </a:solidFill>
              </a:ln>
              <a:effectLst/>
            </c:spPr>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'[Breakdown_Report (2).xls]Sheet2'!$E$17:$E$21</c:f>
              <c:strCache>
                <c:ptCount val="5"/>
                <c:pt idx="0">
                  <c:v>Strongly agree</c:v>
                </c:pt>
                <c:pt idx="1">
                  <c:v>Agree</c:v>
                </c:pt>
                <c:pt idx="2">
                  <c:v>Neither agree nor disagree</c:v>
                </c:pt>
                <c:pt idx="3">
                  <c:v>Disagree</c:v>
                </c:pt>
                <c:pt idx="4">
                  <c:v>Strongly disagree</c:v>
                </c:pt>
              </c:strCache>
            </c:strRef>
          </c:cat>
          <c:val>
            <c:numRef>
              <c:f>'[Breakdown_Report (2).xls]Sheet2'!$J$17:$J$21</c:f>
              <c:numCache>
                <c:formatCode>[$-10409]#0%;\(#0%\);0%;\-</c:formatCode>
                <c:ptCount val="5"/>
                <c:pt idx="0">
                  <c:v>0.27796999999999999</c:v>
                </c:pt>
                <c:pt idx="1">
                  <c:v>0.52140900000000001</c:v>
                </c:pt>
                <c:pt idx="2">
                  <c:v>0.16056599999999999</c:v>
                </c:pt>
                <c:pt idx="3">
                  <c:v>3.0387000000000001E-2</c:v>
                </c:pt>
                <c:pt idx="4">
                  <c:v>9.6690000000000005E-3</c:v>
                </c:pt>
              </c:numCache>
            </c:numRef>
          </c:val>
        </c:ser>
        <c:dLbls>
          <c:showLegendKey val="0"/>
          <c:showVal val="0"/>
          <c:showCatName val="0"/>
          <c:showSerName val="0"/>
          <c:showPercent val="1"/>
          <c:showBubbleSize val="0"/>
          <c:showLeaderLines val="1"/>
        </c:dLbls>
        <c:firstSliceAng val="0"/>
      </c:pieChart>
      <c:spPr>
        <a:noFill/>
        <a:ln>
          <a:noFill/>
        </a:ln>
        <a:effectLst/>
      </c:spPr>
    </c:plotArea>
    <c:legend>
      <c:legendPos val="t"/>
      <c:layout>
        <c:manualLayout>
          <c:xMode val="edge"/>
          <c:yMode val="edge"/>
          <c:x val="1.71935364938453E-2"/>
          <c:y val="0.41185548198738342"/>
          <c:w val="0.40652334507698512"/>
          <c:h val="0.37295761430582347"/>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a:noFill/>
    </a:ln>
    <a:effectLst>
      <a:outerShdw blurRad="50800" dist="38100" dir="2700000" algn="tl" rotWithShape="0">
        <a:prstClr val="black">
          <a:alpha val="40000"/>
        </a:prstClr>
      </a:outerShdw>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1200" b="1" i="1"/>
              <a:t>NHS Wales Staff</a:t>
            </a:r>
            <a:r>
              <a:rPr lang="en-GB" sz="1200" b="1" i="1" baseline="0"/>
              <a:t> Survey 2018 - ABUHB Results</a:t>
            </a:r>
            <a:endParaRPr lang="en-GB" sz="1200" b="1" i="1"/>
          </a:p>
          <a:p>
            <a:pPr>
              <a:defRPr/>
            </a:pPr>
            <a:r>
              <a:rPr lang="en-GB" b="1"/>
              <a:t>My organisation has a clear set of values which I understand</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45681583074262694"/>
          <c:y val="0.24523160940514055"/>
          <c:w val="0.49385128463302874"/>
          <c:h val="0.71151139148115305"/>
        </c:manualLayout>
      </c:layout>
      <c:pieChart>
        <c:varyColors val="1"/>
        <c:ser>
          <c:idx val="0"/>
          <c:order val="0"/>
          <c:dPt>
            <c:idx val="0"/>
            <c:bubble3D val="0"/>
            <c:spPr>
              <a:solidFill>
                <a:srgbClr val="00B050"/>
              </a:solidFill>
              <a:ln w="19050">
                <a:solidFill>
                  <a:schemeClr val="lt1"/>
                </a:solidFill>
              </a:ln>
              <a:effectLst/>
            </c:spPr>
          </c:dPt>
          <c:dPt>
            <c:idx val="1"/>
            <c:bubble3D val="0"/>
            <c:spPr>
              <a:solidFill>
                <a:srgbClr val="92D050"/>
              </a:solidFill>
              <a:ln w="19050">
                <a:solidFill>
                  <a:schemeClr val="lt1"/>
                </a:solidFill>
              </a:ln>
              <a:effectLst/>
            </c:spPr>
          </c:dPt>
          <c:dPt>
            <c:idx val="2"/>
            <c:bubble3D val="0"/>
            <c:spPr>
              <a:solidFill>
                <a:srgbClr val="FFC000"/>
              </a:solidFill>
              <a:ln w="19050">
                <a:solidFill>
                  <a:schemeClr val="lt1"/>
                </a:solidFill>
              </a:ln>
              <a:effectLst/>
            </c:spPr>
          </c:dPt>
          <c:dPt>
            <c:idx val="3"/>
            <c:bubble3D val="0"/>
            <c:spPr>
              <a:solidFill>
                <a:srgbClr val="FF6600"/>
              </a:solidFill>
              <a:ln w="19050">
                <a:solidFill>
                  <a:schemeClr val="lt1"/>
                </a:solidFill>
              </a:ln>
              <a:effectLst/>
            </c:spPr>
          </c:dPt>
          <c:dPt>
            <c:idx val="4"/>
            <c:bubble3D val="0"/>
            <c:spPr>
              <a:solidFill>
                <a:srgbClr val="FF0000"/>
              </a:solidFill>
              <a:ln w="19050">
                <a:solidFill>
                  <a:schemeClr val="lt1"/>
                </a:solidFill>
              </a:ln>
              <a:effectLst/>
            </c:spPr>
          </c:dPt>
          <c:dLbls>
            <c:dLbl>
              <c:idx val="4"/>
              <c:layout>
                <c:manualLayout>
                  <c:x val="3.1777597751388983E-2"/>
                  <c:y val="9.1008028778478706E-3"/>
                </c:manualLayout>
              </c:layout>
              <c:showLegendKey val="0"/>
              <c:showVal val="0"/>
              <c:showCatName val="0"/>
              <c:showSerName val="0"/>
              <c:showPercent val="1"/>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'[Breakdown_Report (2).xls]Sheet2'!$E$7:$E$11</c:f>
              <c:strCache>
                <c:ptCount val="5"/>
                <c:pt idx="0">
                  <c:v>Strongly agree</c:v>
                </c:pt>
                <c:pt idx="1">
                  <c:v>Agree</c:v>
                </c:pt>
                <c:pt idx="2">
                  <c:v>Neither agree nor disagree</c:v>
                </c:pt>
                <c:pt idx="3">
                  <c:v>Disagree</c:v>
                </c:pt>
                <c:pt idx="4">
                  <c:v>Strongly disagree</c:v>
                </c:pt>
              </c:strCache>
            </c:strRef>
          </c:cat>
          <c:val>
            <c:numRef>
              <c:f>'[Breakdown_Report (2).xls]Sheet2'!$I$7:$I$11</c:f>
              <c:numCache>
                <c:formatCode>General</c:formatCode>
                <c:ptCount val="5"/>
                <c:pt idx="0">
                  <c:v>707</c:v>
                </c:pt>
                <c:pt idx="1">
                  <c:v>1661</c:v>
                </c:pt>
                <c:pt idx="2">
                  <c:v>412</c:v>
                </c:pt>
                <c:pt idx="3">
                  <c:v>126</c:v>
                </c:pt>
                <c:pt idx="4">
                  <c:v>31</c:v>
                </c:pt>
              </c:numCache>
            </c:numRef>
          </c:val>
        </c:ser>
        <c:ser>
          <c:idx val="1"/>
          <c:order val="1"/>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Pt>
            <c:idx val="4"/>
            <c:bubble3D val="0"/>
            <c:spPr>
              <a:solidFill>
                <a:schemeClr val="accent5"/>
              </a:solidFill>
              <a:ln w="19050">
                <a:solidFill>
                  <a:schemeClr val="lt1"/>
                </a:solidFill>
              </a:ln>
              <a:effectLst/>
            </c:spPr>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'[Breakdown_Report (2).xls]Sheet2'!$E$7:$E$11</c:f>
              <c:strCache>
                <c:ptCount val="5"/>
                <c:pt idx="0">
                  <c:v>Strongly agree</c:v>
                </c:pt>
                <c:pt idx="1">
                  <c:v>Agree</c:v>
                </c:pt>
                <c:pt idx="2">
                  <c:v>Neither agree nor disagree</c:v>
                </c:pt>
                <c:pt idx="3">
                  <c:v>Disagree</c:v>
                </c:pt>
                <c:pt idx="4">
                  <c:v>Strongly disagree</c:v>
                </c:pt>
              </c:strCache>
            </c:strRef>
          </c:cat>
          <c:val>
            <c:numRef>
              <c:f>'[Breakdown_Report (2).xls]Sheet2'!$J$17:$J$21</c:f>
              <c:numCache>
                <c:formatCode>[$-10409]#0%;\(#0%\);0%;\-</c:formatCode>
                <c:ptCount val="5"/>
                <c:pt idx="0">
                  <c:v>0.27796999999999999</c:v>
                </c:pt>
                <c:pt idx="1">
                  <c:v>0.52140900000000001</c:v>
                </c:pt>
                <c:pt idx="2">
                  <c:v>0.16056599999999999</c:v>
                </c:pt>
                <c:pt idx="3">
                  <c:v>3.0387000000000001E-2</c:v>
                </c:pt>
                <c:pt idx="4">
                  <c:v>9.6690000000000005E-3</c:v>
                </c:pt>
              </c:numCache>
            </c:numRef>
          </c:val>
        </c:ser>
        <c:dLbls>
          <c:showLegendKey val="0"/>
          <c:showVal val="0"/>
          <c:showCatName val="0"/>
          <c:showSerName val="0"/>
          <c:showPercent val="1"/>
          <c:showBubbleSize val="0"/>
          <c:showLeaderLines val="1"/>
        </c:dLbls>
        <c:firstSliceAng val="0"/>
      </c:pieChart>
      <c:spPr>
        <a:noFill/>
        <a:ln>
          <a:noFill/>
        </a:ln>
        <a:effectLst/>
      </c:spPr>
    </c:plotArea>
    <c:legend>
      <c:legendPos val="t"/>
      <c:layout>
        <c:manualLayout>
          <c:xMode val="edge"/>
          <c:yMode val="edge"/>
          <c:x val="3.8605483024823285E-2"/>
          <c:y val="0.39934114488295708"/>
          <c:w val="0.375"/>
          <c:h val="0.41917075674972598"/>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a:noFill/>
    </a:ln>
    <a:effectLst>
      <a:outerShdw blurRad="50800" dist="38100" dir="2700000" algn="tl"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5242272-230E-4EBC-BEDB-D3153FE60409}" type="doc">
      <dgm:prSet loTypeId="urn:microsoft.com/office/officeart/2005/8/layout/matrix1" loCatId="matrix" qsTypeId="urn:microsoft.com/office/officeart/2005/8/quickstyle/3d1" qsCatId="3D" csTypeId="urn:microsoft.com/office/officeart/2005/8/colors/accent1_3" csCatId="accent1" phldr="1"/>
      <dgm:spPr/>
      <dgm:t>
        <a:bodyPr/>
        <a:lstStyle/>
        <a:p>
          <a:endParaRPr lang="en-GB"/>
        </a:p>
      </dgm:t>
    </dgm:pt>
    <dgm:pt modelId="{796C61BE-8005-4B16-936F-C50855DBF759}">
      <dgm:prSet phldrT="[Text]" custT="1"/>
      <dgm:spPr/>
      <dgm:t>
        <a:bodyPr/>
        <a:lstStyle/>
        <a:p>
          <a:r>
            <a:rPr lang="en-GB" altLang="en-US" sz="2400" b="1" dirty="0" smtClean="0">
              <a:latin typeface="Arial" panose="020B0604020202020204" pitchFamily="34" charset="0"/>
              <a:cs typeface="Arial" panose="020B0604020202020204" pitchFamily="34" charset="0"/>
            </a:rPr>
            <a:t>Have a think about what aspects of the PADR process do you have responsibility for?</a:t>
          </a:r>
          <a:endParaRPr lang="en-GB" sz="2400" dirty="0"/>
        </a:p>
      </dgm:t>
    </dgm:pt>
    <dgm:pt modelId="{C8D9A606-3018-4A2D-9420-8B604F891417}" type="parTrans" cxnId="{4DCACACD-0F75-4088-A2FE-5D6384EA38BC}">
      <dgm:prSet/>
      <dgm:spPr/>
      <dgm:t>
        <a:bodyPr/>
        <a:lstStyle/>
        <a:p>
          <a:endParaRPr lang="en-GB"/>
        </a:p>
      </dgm:t>
    </dgm:pt>
    <dgm:pt modelId="{9417DD86-0084-4B93-96C6-820CCCB32AAD}" type="sibTrans" cxnId="{4DCACACD-0F75-4088-A2FE-5D6384EA38BC}">
      <dgm:prSet/>
      <dgm:spPr/>
      <dgm:t>
        <a:bodyPr/>
        <a:lstStyle/>
        <a:p>
          <a:endParaRPr lang="en-GB"/>
        </a:p>
      </dgm:t>
    </dgm:pt>
    <dgm:pt modelId="{20870A1E-8F3F-4F89-BA53-DE5C2B64BA65}">
      <dgm:prSet custT="1"/>
      <dgm:spPr/>
      <dgm:t>
        <a:bodyPr/>
        <a:lstStyle/>
        <a:p>
          <a:pPr algn="l"/>
          <a:r>
            <a:rPr lang="en-GB" altLang="en-US" sz="2400" b="0" dirty="0" smtClean="0">
              <a:latin typeface="Arial" panose="020B0604020202020204" pitchFamily="34" charset="0"/>
              <a:cs typeface="Arial" panose="020B0604020202020204" pitchFamily="34" charset="0"/>
            </a:rPr>
            <a:t>For how many</a:t>
          </a:r>
          <a:br>
            <a:rPr lang="en-GB" altLang="en-US" sz="2400" b="0" dirty="0" smtClean="0">
              <a:latin typeface="Arial" panose="020B0604020202020204" pitchFamily="34" charset="0"/>
              <a:cs typeface="Arial" panose="020B0604020202020204" pitchFamily="34" charset="0"/>
            </a:rPr>
          </a:br>
          <a:r>
            <a:rPr lang="en-GB" altLang="en-US" sz="2400" b="0" dirty="0" smtClean="0">
              <a:latin typeface="Arial" panose="020B0604020202020204" pitchFamily="34" charset="0"/>
              <a:cs typeface="Arial" panose="020B0604020202020204" pitchFamily="34" charset="0"/>
            </a:rPr>
            <a:t>members of </a:t>
          </a:r>
          <a:br>
            <a:rPr lang="en-GB" altLang="en-US" sz="2400" b="0" dirty="0" smtClean="0">
              <a:latin typeface="Arial" panose="020B0604020202020204" pitchFamily="34" charset="0"/>
              <a:cs typeface="Arial" panose="020B0604020202020204" pitchFamily="34" charset="0"/>
            </a:rPr>
          </a:br>
          <a:r>
            <a:rPr lang="en-GB" altLang="en-US" sz="2400" b="0" dirty="0" smtClean="0">
              <a:latin typeface="Arial" panose="020B0604020202020204" pitchFamily="34" charset="0"/>
              <a:cs typeface="Arial" panose="020B0604020202020204" pitchFamily="34" charset="0"/>
            </a:rPr>
            <a:t>staff?</a:t>
          </a:r>
        </a:p>
        <a:p>
          <a:pPr algn="l"/>
          <a:endParaRPr lang="en-GB" altLang="en-US" sz="2400" b="0" dirty="0">
            <a:latin typeface="Arial" panose="020B0604020202020204" pitchFamily="34" charset="0"/>
            <a:cs typeface="Arial" panose="020B0604020202020204" pitchFamily="34" charset="0"/>
          </a:endParaRPr>
        </a:p>
      </dgm:t>
    </dgm:pt>
    <dgm:pt modelId="{EA46146A-EFAB-4F9F-889A-0B124CE3DE48}" type="parTrans" cxnId="{53A41197-7876-410D-BEE6-BBAECA157357}">
      <dgm:prSet/>
      <dgm:spPr/>
      <dgm:t>
        <a:bodyPr/>
        <a:lstStyle/>
        <a:p>
          <a:endParaRPr lang="en-GB"/>
        </a:p>
      </dgm:t>
    </dgm:pt>
    <dgm:pt modelId="{078DAFAF-190C-43D4-B90B-4552668C2E1A}" type="sibTrans" cxnId="{53A41197-7876-410D-BEE6-BBAECA157357}">
      <dgm:prSet/>
      <dgm:spPr/>
      <dgm:t>
        <a:bodyPr/>
        <a:lstStyle/>
        <a:p>
          <a:endParaRPr lang="en-GB"/>
        </a:p>
      </dgm:t>
    </dgm:pt>
    <dgm:pt modelId="{9EF0ABD2-4313-4D48-84C1-90BFD4671B5C}">
      <dgm:prSet custT="1"/>
      <dgm:spPr/>
      <dgm:t>
        <a:bodyPr/>
        <a:lstStyle/>
        <a:p>
          <a:pPr algn="r"/>
          <a:r>
            <a:rPr lang="en-GB" altLang="en-US" sz="2400" b="0" dirty="0" smtClean="0">
              <a:latin typeface="Arial" panose="020B0604020202020204" pitchFamily="34" charset="0"/>
              <a:cs typeface="Arial" panose="020B0604020202020204" pitchFamily="34" charset="0"/>
            </a:rPr>
            <a:t>How much experience have you had in undertaking</a:t>
          </a:r>
          <a:br>
            <a:rPr lang="en-GB" altLang="en-US" sz="2400" b="0" dirty="0" smtClean="0">
              <a:latin typeface="Arial" panose="020B0604020202020204" pitchFamily="34" charset="0"/>
              <a:cs typeface="Arial" panose="020B0604020202020204" pitchFamily="34" charset="0"/>
            </a:rPr>
          </a:br>
          <a:r>
            <a:rPr lang="en-GB" altLang="en-US" sz="2400" b="0" dirty="0" smtClean="0">
              <a:latin typeface="Arial" panose="020B0604020202020204" pitchFamily="34" charset="0"/>
              <a:cs typeface="Arial" panose="020B0604020202020204" pitchFamily="34" charset="0"/>
            </a:rPr>
            <a:t>PADR’s</a:t>
          </a:r>
          <a:endParaRPr lang="en-GB" altLang="en-US" sz="2400" b="0" dirty="0">
            <a:latin typeface="Arial" panose="020B0604020202020204" pitchFamily="34" charset="0"/>
            <a:cs typeface="Arial" panose="020B0604020202020204" pitchFamily="34" charset="0"/>
          </a:endParaRPr>
        </a:p>
      </dgm:t>
    </dgm:pt>
    <dgm:pt modelId="{46CDB55C-D9DB-4653-AFFB-C33E8C22FCBD}" type="parTrans" cxnId="{557B38EB-AA28-458A-AF83-40EB10F3F6B2}">
      <dgm:prSet/>
      <dgm:spPr/>
      <dgm:t>
        <a:bodyPr/>
        <a:lstStyle/>
        <a:p>
          <a:endParaRPr lang="en-GB"/>
        </a:p>
      </dgm:t>
    </dgm:pt>
    <dgm:pt modelId="{F286C16C-CB73-4045-B8DC-DCF810F1F375}" type="sibTrans" cxnId="{557B38EB-AA28-458A-AF83-40EB10F3F6B2}">
      <dgm:prSet/>
      <dgm:spPr/>
      <dgm:t>
        <a:bodyPr/>
        <a:lstStyle/>
        <a:p>
          <a:endParaRPr lang="en-GB"/>
        </a:p>
      </dgm:t>
    </dgm:pt>
    <dgm:pt modelId="{ADC45CAF-C23B-43FD-A4C7-9E0403373AAB}">
      <dgm:prSet custT="1"/>
      <dgm:spPr/>
      <dgm:t>
        <a:bodyPr/>
        <a:lstStyle/>
        <a:p>
          <a:pPr algn="l"/>
          <a:r>
            <a:rPr lang="en-GB" altLang="en-US" sz="2400" b="0" dirty="0" smtClean="0">
              <a:latin typeface="Arial" panose="020B0604020202020204" pitchFamily="34" charset="0"/>
              <a:cs typeface="Arial" panose="020B0604020202020204" pitchFamily="34" charset="0"/>
            </a:rPr>
            <a:t>What do you </a:t>
          </a:r>
          <a:br>
            <a:rPr lang="en-GB" altLang="en-US" sz="2400" b="0" dirty="0" smtClean="0">
              <a:latin typeface="Arial" panose="020B0604020202020204" pitchFamily="34" charset="0"/>
              <a:cs typeface="Arial" panose="020B0604020202020204" pitchFamily="34" charset="0"/>
            </a:rPr>
          </a:br>
          <a:r>
            <a:rPr lang="en-GB" altLang="en-US" sz="2400" b="0" dirty="0" smtClean="0">
              <a:latin typeface="Arial" panose="020B0604020202020204" pitchFamily="34" charset="0"/>
              <a:cs typeface="Arial" panose="020B0604020202020204" pitchFamily="34" charset="0"/>
            </a:rPr>
            <a:t>already know</a:t>
          </a:r>
          <a:br>
            <a:rPr lang="en-GB" altLang="en-US" sz="2400" b="0" dirty="0" smtClean="0">
              <a:latin typeface="Arial" panose="020B0604020202020204" pitchFamily="34" charset="0"/>
              <a:cs typeface="Arial" panose="020B0604020202020204" pitchFamily="34" charset="0"/>
            </a:rPr>
          </a:br>
          <a:r>
            <a:rPr lang="en-GB" altLang="en-US" sz="2400" b="0" dirty="0" smtClean="0">
              <a:latin typeface="Arial" panose="020B0604020202020204" pitchFamily="34" charset="0"/>
              <a:cs typeface="Arial" panose="020B0604020202020204" pitchFamily="34" charset="0"/>
            </a:rPr>
            <a:t>about the NHS Wales</a:t>
          </a:r>
          <a:br>
            <a:rPr lang="en-GB" altLang="en-US" sz="2400" b="0" dirty="0" smtClean="0">
              <a:latin typeface="Arial" panose="020B0604020202020204" pitchFamily="34" charset="0"/>
              <a:cs typeface="Arial" panose="020B0604020202020204" pitchFamily="34" charset="0"/>
            </a:rPr>
          </a:br>
          <a:r>
            <a:rPr lang="en-GB" altLang="en-US" sz="2400" b="0" dirty="0" smtClean="0">
              <a:latin typeface="Arial" panose="020B0604020202020204" pitchFamily="34" charset="0"/>
              <a:cs typeface="Arial" panose="020B0604020202020204" pitchFamily="34" charset="0"/>
            </a:rPr>
            <a:t>Pay Progression Policy?</a:t>
          </a:r>
          <a:endParaRPr lang="en-GB" altLang="en-US" sz="2400" b="0" dirty="0">
            <a:latin typeface="Arial" panose="020B0604020202020204" pitchFamily="34" charset="0"/>
            <a:cs typeface="Arial" panose="020B0604020202020204" pitchFamily="34" charset="0"/>
          </a:endParaRPr>
        </a:p>
      </dgm:t>
    </dgm:pt>
    <dgm:pt modelId="{E1A2B477-001B-49B8-A096-A19074B1201F}" type="parTrans" cxnId="{F8CF9D49-8046-4CE0-8E1D-BFF7E04FC359}">
      <dgm:prSet/>
      <dgm:spPr/>
      <dgm:t>
        <a:bodyPr/>
        <a:lstStyle/>
        <a:p>
          <a:endParaRPr lang="en-GB"/>
        </a:p>
      </dgm:t>
    </dgm:pt>
    <dgm:pt modelId="{4F0535B9-4004-46ED-8AA4-EA6560F4C4CE}" type="sibTrans" cxnId="{F8CF9D49-8046-4CE0-8E1D-BFF7E04FC359}">
      <dgm:prSet/>
      <dgm:spPr/>
      <dgm:t>
        <a:bodyPr/>
        <a:lstStyle/>
        <a:p>
          <a:endParaRPr lang="en-GB"/>
        </a:p>
      </dgm:t>
    </dgm:pt>
    <dgm:pt modelId="{B67DA4A4-9FBF-4A8D-97D3-030896239596}">
      <dgm:prSet custT="1"/>
      <dgm:spPr/>
      <dgm:t>
        <a:bodyPr/>
        <a:lstStyle/>
        <a:p>
          <a:pPr algn="r"/>
          <a:r>
            <a:rPr lang="en-GB" altLang="en-US" sz="2400" b="0" dirty="0" smtClean="0">
              <a:latin typeface="Arial" panose="020B0604020202020204" pitchFamily="34" charset="0"/>
              <a:cs typeface="Arial" panose="020B0604020202020204" pitchFamily="34" charset="0"/>
            </a:rPr>
            <a:t>What aspect of </a:t>
          </a:r>
          <a:br>
            <a:rPr lang="en-GB" altLang="en-US" sz="2400" b="0" dirty="0" smtClean="0">
              <a:latin typeface="Arial" panose="020B0604020202020204" pitchFamily="34" charset="0"/>
              <a:cs typeface="Arial" panose="020B0604020202020204" pitchFamily="34" charset="0"/>
            </a:rPr>
          </a:br>
          <a:r>
            <a:rPr lang="en-GB" altLang="en-US" sz="2400" b="0" dirty="0" smtClean="0">
              <a:latin typeface="Arial" panose="020B0604020202020204" pitchFamily="34" charset="0"/>
              <a:cs typeface="Arial" panose="020B0604020202020204" pitchFamily="34" charset="0"/>
            </a:rPr>
            <a:t>the PADR process </a:t>
          </a:r>
          <a:br>
            <a:rPr lang="en-GB" altLang="en-US" sz="2400" b="0" dirty="0" smtClean="0">
              <a:latin typeface="Arial" panose="020B0604020202020204" pitchFamily="34" charset="0"/>
              <a:cs typeface="Arial" panose="020B0604020202020204" pitchFamily="34" charset="0"/>
            </a:rPr>
          </a:br>
          <a:r>
            <a:rPr lang="en-GB" altLang="en-US" sz="2400" b="0" dirty="0" smtClean="0">
              <a:latin typeface="Arial" panose="020B0604020202020204" pitchFamily="34" charset="0"/>
              <a:cs typeface="Arial" panose="020B0604020202020204" pitchFamily="34" charset="0"/>
            </a:rPr>
            <a:t>do you find most confusing/frustrating</a:t>
          </a:r>
          <a:br>
            <a:rPr lang="en-GB" altLang="en-US" sz="2400" b="0" dirty="0" smtClean="0">
              <a:latin typeface="Arial" panose="020B0604020202020204" pitchFamily="34" charset="0"/>
              <a:cs typeface="Arial" panose="020B0604020202020204" pitchFamily="34" charset="0"/>
            </a:rPr>
          </a:br>
          <a:r>
            <a:rPr lang="en-GB" altLang="en-US" sz="2400" b="0" dirty="0" smtClean="0">
              <a:latin typeface="Arial" panose="020B0604020202020204" pitchFamily="34" charset="0"/>
              <a:cs typeface="Arial" panose="020B0604020202020204" pitchFamily="34" charset="0"/>
            </a:rPr>
            <a:t>/daunting?</a:t>
          </a:r>
          <a:endParaRPr lang="en-GB" altLang="en-US" sz="2400" b="0" dirty="0">
            <a:latin typeface="Arial" panose="020B0604020202020204" pitchFamily="34" charset="0"/>
            <a:cs typeface="Arial" panose="020B0604020202020204" pitchFamily="34" charset="0"/>
          </a:endParaRPr>
        </a:p>
      </dgm:t>
    </dgm:pt>
    <dgm:pt modelId="{4BBFC7C6-EE3B-4A47-9F69-96A505AD1426}" type="parTrans" cxnId="{E60A9AE5-FD90-40FE-BB12-B3896EDAA3CE}">
      <dgm:prSet/>
      <dgm:spPr/>
      <dgm:t>
        <a:bodyPr/>
        <a:lstStyle/>
        <a:p>
          <a:endParaRPr lang="en-GB"/>
        </a:p>
      </dgm:t>
    </dgm:pt>
    <dgm:pt modelId="{19864D18-E3D0-4F20-9230-DF2E2655EB55}" type="sibTrans" cxnId="{E60A9AE5-FD90-40FE-BB12-B3896EDAA3CE}">
      <dgm:prSet/>
      <dgm:spPr/>
      <dgm:t>
        <a:bodyPr/>
        <a:lstStyle/>
        <a:p>
          <a:endParaRPr lang="en-GB"/>
        </a:p>
      </dgm:t>
    </dgm:pt>
    <dgm:pt modelId="{6D00EC5C-B843-4E57-9EEF-79C4853363E3}" type="pres">
      <dgm:prSet presAssocID="{B5242272-230E-4EBC-BEDB-D3153FE60409}" presName="diagram" presStyleCnt="0">
        <dgm:presLayoutVars>
          <dgm:chMax val="1"/>
          <dgm:dir/>
          <dgm:animLvl val="ctr"/>
          <dgm:resizeHandles val="exact"/>
        </dgm:presLayoutVars>
      </dgm:prSet>
      <dgm:spPr/>
      <dgm:t>
        <a:bodyPr/>
        <a:lstStyle/>
        <a:p>
          <a:endParaRPr lang="en-GB"/>
        </a:p>
      </dgm:t>
    </dgm:pt>
    <dgm:pt modelId="{D45DB163-8D1A-4A97-8DD7-61F7CB515245}" type="pres">
      <dgm:prSet presAssocID="{B5242272-230E-4EBC-BEDB-D3153FE60409}" presName="matrix" presStyleCnt="0"/>
      <dgm:spPr/>
    </dgm:pt>
    <dgm:pt modelId="{524334C8-9960-4D3C-B00D-251176894BB4}" type="pres">
      <dgm:prSet presAssocID="{B5242272-230E-4EBC-BEDB-D3153FE60409}" presName="tile1" presStyleLbl="node1" presStyleIdx="0" presStyleCnt="4"/>
      <dgm:spPr/>
      <dgm:t>
        <a:bodyPr/>
        <a:lstStyle/>
        <a:p>
          <a:endParaRPr lang="en-GB"/>
        </a:p>
      </dgm:t>
    </dgm:pt>
    <dgm:pt modelId="{4F729D26-581A-4E46-B659-9C142828B7E8}" type="pres">
      <dgm:prSet presAssocID="{B5242272-230E-4EBC-BEDB-D3153FE60409}" presName="tile1text" presStyleLbl="node1" presStyleIdx="0" presStyleCnt="4">
        <dgm:presLayoutVars>
          <dgm:chMax val="0"/>
          <dgm:chPref val="0"/>
          <dgm:bulletEnabled val="1"/>
        </dgm:presLayoutVars>
      </dgm:prSet>
      <dgm:spPr/>
      <dgm:t>
        <a:bodyPr/>
        <a:lstStyle/>
        <a:p>
          <a:endParaRPr lang="en-GB"/>
        </a:p>
      </dgm:t>
    </dgm:pt>
    <dgm:pt modelId="{DB777D0D-8F00-431B-B45D-9C48BEBBA7FD}" type="pres">
      <dgm:prSet presAssocID="{B5242272-230E-4EBC-BEDB-D3153FE60409}" presName="tile2" presStyleLbl="node1" presStyleIdx="1" presStyleCnt="4"/>
      <dgm:spPr/>
      <dgm:t>
        <a:bodyPr/>
        <a:lstStyle/>
        <a:p>
          <a:endParaRPr lang="en-GB"/>
        </a:p>
      </dgm:t>
    </dgm:pt>
    <dgm:pt modelId="{4FEBEA9B-8220-4073-A48A-01464939762C}" type="pres">
      <dgm:prSet presAssocID="{B5242272-230E-4EBC-BEDB-D3153FE60409}" presName="tile2text" presStyleLbl="node1" presStyleIdx="1" presStyleCnt="4">
        <dgm:presLayoutVars>
          <dgm:chMax val="0"/>
          <dgm:chPref val="0"/>
          <dgm:bulletEnabled val="1"/>
        </dgm:presLayoutVars>
      </dgm:prSet>
      <dgm:spPr/>
      <dgm:t>
        <a:bodyPr/>
        <a:lstStyle/>
        <a:p>
          <a:endParaRPr lang="en-GB"/>
        </a:p>
      </dgm:t>
    </dgm:pt>
    <dgm:pt modelId="{B3097833-E73F-4E38-8855-CF1BAB62C0F2}" type="pres">
      <dgm:prSet presAssocID="{B5242272-230E-4EBC-BEDB-D3153FE60409}" presName="tile3" presStyleLbl="node1" presStyleIdx="2" presStyleCnt="4"/>
      <dgm:spPr/>
      <dgm:t>
        <a:bodyPr/>
        <a:lstStyle/>
        <a:p>
          <a:endParaRPr lang="en-GB"/>
        </a:p>
      </dgm:t>
    </dgm:pt>
    <dgm:pt modelId="{7179746B-B875-40D9-B323-E9ECA455FBF0}" type="pres">
      <dgm:prSet presAssocID="{B5242272-230E-4EBC-BEDB-D3153FE60409}" presName="tile3text" presStyleLbl="node1" presStyleIdx="2" presStyleCnt="4">
        <dgm:presLayoutVars>
          <dgm:chMax val="0"/>
          <dgm:chPref val="0"/>
          <dgm:bulletEnabled val="1"/>
        </dgm:presLayoutVars>
      </dgm:prSet>
      <dgm:spPr/>
      <dgm:t>
        <a:bodyPr/>
        <a:lstStyle/>
        <a:p>
          <a:endParaRPr lang="en-GB"/>
        </a:p>
      </dgm:t>
    </dgm:pt>
    <dgm:pt modelId="{4CE7196E-820C-425C-B586-A2E15A51C155}" type="pres">
      <dgm:prSet presAssocID="{B5242272-230E-4EBC-BEDB-D3153FE60409}" presName="tile4" presStyleLbl="node1" presStyleIdx="3" presStyleCnt="4"/>
      <dgm:spPr/>
      <dgm:t>
        <a:bodyPr/>
        <a:lstStyle/>
        <a:p>
          <a:endParaRPr lang="en-GB"/>
        </a:p>
      </dgm:t>
    </dgm:pt>
    <dgm:pt modelId="{ECAD2B9A-3C91-4646-825D-EDD0D974AAD3}" type="pres">
      <dgm:prSet presAssocID="{B5242272-230E-4EBC-BEDB-D3153FE60409}" presName="tile4text" presStyleLbl="node1" presStyleIdx="3" presStyleCnt="4">
        <dgm:presLayoutVars>
          <dgm:chMax val="0"/>
          <dgm:chPref val="0"/>
          <dgm:bulletEnabled val="1"/>
        </dgm:presLayoutVars>
      </dgm:prSet>
      <dgm:spPr/>
      <dgm:t>
        <a:bodyPr/>
        <a:lstStyle/>
        <a:p>
          <a:endParaRPr lang="en-GB"/>
        </a:p>
      </dgm:t>
    </dgm:pt>
    <dgm:pt modelId="{85846E5A-790A-4740-941A-EBA7B0898297}" type="pres">
      <dgm:prSet presAssocID="{B5242272-230E-4EBC-BEDB-D3153FE60409}" presName="centerTile" presStyleLbl="fgShp" presStyleIdx="0" presStyleCnt="1" custScaleX="137500" custScaleY="171000">
        <dgm:presLayoutVars>
          <dgm:chMax val="0"/>
          <dgm:chPref val="0"/>
        </dgm:presLayoutVars>
      </dgm:prSet>
      <dgm:spPr/>
      <dgm:t>
        <a:bodyPr/>
        <a:lstStyle/>
        <a:p>
          <a:endParaRPr lang="en-GB"/>
        </a:p>
      </dgm:t>
    </dgm:pt>
  </dgm:ptLst>
  <dgm:cxnLst>
    <dgm:cxn modelId="{8B165FB6-6E45-4737-9FE3-3E1D843C8A42}" type="presOf" srcId="{20870A1E-8F3F-4F89-BA53-DE5C2B64BA65}" destId="{4F729D26-581A-4E46-B659-9C142828B7E8}" srcOrd="1" destOrd="0" presId="urn:microsoft.com/office/officeart/2005/8/layout/matrix1"/>
    <dgm:cxn modelId="{4A0E9BF9-A9C9-4D47-9652-3AB64FE386AF}" type="presOf" srcId="{796C61BE-8005-4B16-936F-C50855DBF759}" destId="{85846E5A-790A-4740-941A-EBA7B0898297}" srcOrd="0" destOrd="0" presId="urn:microsoft.com/office/officeart/2005/8/layout/matrix1"/>
    <dgm:cxn modelId="{E1738B25-47BB-48B9-A23F-EC8D442CE630}" type="presOf" srcId="{B67DA4A4-9FBF-4A8D-97D3-030896239596}" destId="{4CE7196E-820C-425C-B586-A2E15A51C155}" srcOrd="0" destOrd="0" presId="urn:microsoft.com/office/officeart/2005/8/layout/matrix1"/>
    <dgm:cxn modelId="{E60A9AE5-FD90-40FE-BB12-B3896EDAA3CE}" srcId="{796C61BE-8005-4B16-936F-C50855DBF759}" destId="{B67DA4A4-9FBF-4A8D-97D3-030896239596}" srcOrd="3" destOrd="0" parTransId="{4BBFC7C6-EE3B-4A47-9F69-96A505AD1426}" sibTransId="{19864D18-E3D0-4F20-9230-DF2E2655EB55}"/>
    <dgm:cxn modelId="{557B38EB-AA28-458A-AF83-40EB10F3F6B2}" srcId="{796C61BE-8005-4B16-936F-C50855DBF759}" destId="{9EF0ABD2-4313-4D48-84C1-90BFD4671B5C}" srcOrd="1" destOrd="0" parTransId="{46CDB55C-D9DB-4653-AFFB-C33E8C22FCBD}" sibTransId="{F286C16C-CB73-4045-B8DC-DCF810F1F375}"/>
    <dgm:cxn modelId="{E0E3A64D-B27F-4415-8767-D28A4B026E17}" type="presOf" srcId="{20870A1E-8F3F-4F89-BA53-DE5C2B64BA65}" destId="{524334C8-9960-4D3C-B00D-251176894BB4}" srcOrd="0" destOrd="0" presId="urn:microsoft.com/office/officeart/2005/8/layout/matrix1"/>
    <dgm:cxn modelId="{F8CF9D49-8046-4CE0-8E1D-BFF7E04FC359}" srcId="{796C61BE-8005-4B16-936F-C50855DBF759}" destId="{ADC45CAF-C23B-43FD-A4C7-9E0403373AAB}" srcOrd="2" destOrd="0" parTransId="{E1A2B477-001B-49B8-A096-A19074B1201F}" sibTransId="{4F0535B9-4004-46ED-8AA4-EA6560F4C4CE}"/>
    <dgm:cxn modelId="{53A41197-7876-410D-BEE6-BBAECA157357}" srcId="{796C61BE-8005-4B16-936F-C50855DBF759}" destId="{20870A1E-8F3F-4F89-BA53-DE5C2B64BA65}" srcOrd="0" destOrd="0" parTransId="{EA46146A-EFAB-4F9F-889A-0B124CE3DE48}" sibTransId="{078DAFAF-190C-43D4-B90B-4552668C2E1A}"/>
    <dgm:cxn modelId="{35FF5B83-23BC-4FC8-A4AA-8EE58C9BF196}" type="presOf" srcId="{B67DA4A4-9FBF-4A8D-97D3-030896239596}" destId="{ECAD2B9A-3C91-4646-825D-EDD0D974AAD3}" srcOrd="1" destOrd="0" presId="urn:microsoft.com/office/officeart/2005/8/layout/matrix1"/>
    <dgm:cxn modelId="{66E9D57C-7BBB-4CAF-939B-3172FEE744A6}" type="presOf" srcId="{B5242272-230E-4EBC-BEDB-D3153FE60409}" destId="{6D00EC5C-B843-4E57-9EEF-79C4853363E3}" srcOrd="0" destOrd="0" presId="urn:microsoft.com/office/officeart/2005/8/layout/matrix1"/>
    <dgm:cxn modelId="{69EC9A97-6356-4433-9625-B81E54BB6405}" type="presOf" srcId="{9EF0ABD2-4313-4D48-84C1-90BFD4671B5C}" destId="{4FEBEA9B-8220-4073-A48A-01464939762C}" srcOrd="1" destOrd="0" presId="urn:microsoft.com/office/officeart/2005/8/layout/matrix1"/>
    <dgm:cxn modelId="{AD58D345-61F7-46ED-9791-45CF1263F9A8}" type="presOf" srcId="{ADC45CAF-C23B-43FD-A4C7-9E0403373AAB}" destId="{7179746B-B875-40D9-B323-E9ECA455FBF0}" srcOrd="1" destOrd="0" presId="urn:microsoft.com/office/officeart/2005/8/layout/matrix1"/>
    <dgm:cxn modelId="{E35A126C-BBF3-4C31-8B69-CBCEC3C6E9F8}" type="presOf" srcId="{9EF0ABD2-4313-4D48-84C1-90BFD4671B5C}" destId="{DB777D0D-8F00-431B-B45D-9C48BEBBA7FD}" srcOrd="0" destOrd="0" presId="urn:microsoft.com/office/officeart/2005/8/layout/matrix1"/>
    <dgm:cxn modelId="{4DCACACD-0F75-4088-A2FE-5D6384EA38BC}" srcId="{B5242272-230E-4EBC-BEDB-D3153FE60409}" destId="{796C61BE-8005-4B16-936F-C50855DBF759}" srcOrd="0" destOrd="0" parTransId="{C8D9A606-3018-4A2D-9420-8B604F891417}" sibTransId="{9417DD86-0084-4B93-96C6-820CCCB32AAD}"/>
    <dgm:cxn modelId="{E61C74EF-EA2D-42B3-9044-69DB1FB2FA99}" type="presOf" srcId="{ADC45CAF-C23B-43FD-A4C7-9E0403373AAB}" destId="{B3097833-E73F-4E38-8855-CF1BAB62C0F2}" srcOrd="0" destOrd="0" presId="urn:microsoft.com/office/officeart/2005/8/layout/matrix1"/>
    <dgm:cxn modelId="{C321EC15-439D-44CF-B002-68FE09F9DDE4}" type="presParOf" srcId="{6D00EC5C-B843-4E57-9EEF-79C4853363E3}" destId="{D45DB163-8D1A-4A97-8DD7-61F7CB515245}" srcOrd="0" destOrd="0" presId="urn:microsoft.com/office/officeart/2005/8/layout/matrix1"/>
    <dgm:cxn modelId="{61A8F9E7-66A4-47D0-843F-99BC28DF4819}" type="presParOf" srcId="{D45DB163-8D1A-4A97-8DD7-61F7CB515245}" destId="{524334C8-9960-4D3C-B00D-251176894BB4}" srcOrd="0" destOrd="0" presId="urn:microsoft.com/office/officeart/2005/8/layout/matrix1"/>
    <dgm:cxn modelId="{0777BDC3-C071-452F-8B7D-AD90F7A49354}" type="presParOf" srcId="{D45DB163-8D1A-4A97-8DD7-61F7CB515245}" destId="{4F729D26-581A-4E46-B659-9C142828B7E8}" srcOrd="1" destOrd="0" presId="urn:microsoft.com/office/officeart/2005/8/layout/matrix1"/>
    <dgm:cxn modelId="{927A586A-5A98-499A-83C6-2512C6D651BB}" type="presParOf" srcId="{D45DB163-8D1A-4A97-8DD7-61F7CB515245}" destId="{DB777D0D-8F00-431B-B45D-9C48BEBBA7FD}" srcOrd="2" destOrd="0" presId="urn:microsoft.com/office/officeart/2005/8/layout/matrix1"/>
    <dgm:cxn modelId="{0F853FFB-1F69-491A-A799-C2877CD1F642}" type="presParOf" srcId="{D45DB163-8D1A-4A97-8DD7-61F7CB515245}" destId="{4FEBEA9B-8220-4073-A48A-01464939762C}" srcOrd="3" destOrd="0" presId="urn:microsoft.com/office/officeart/2005/8/layout/matrix1"/>
    <dgm:cxn modelId="{35DD1019-E07F-437A-8F4A-19380436AE28}" type="presParOf" srcId="{D45DB163-8D1A-4A97-8DD7-61F7CB515245}" destId="{B3097833-E73F-4E38-8855-CF1BAB62C0F2}" srcOrd="4" destOrd="0" presId="urn:microsoft.com/office/officeart/2005/8/layout/matrix1"/>
    <dgm:cxn modelId="{0DB2B25F-47AD-4DDE-BD9A-524C971A2CA7}" type="presParOf" srcId="{D45DB163-8D1A-4A97-8DD7-61F7CB515245}" destId="{7179746B-B875-40D9-B323-E9ECA455FBF0}" srcOrd="5" destOrd="0" presId="urn:microsoft.com/office/officeart/2005/8/layout/matrix1"/>
    <dgm:cxn modelId="{64DB8D95-D5A2-4895-B9F7-8E3EAF5B99F8}" type="presParOf" srcId="{D45DB163-8D1A-4A97-8DD7-61F7CB515245}" destId="{4CE7196E-820C-425C-B586-A2E15A51C155}" srcOrd="6" destOrd="0" presId="urn:microsoft.com/office/officeart/2005/8/layout/matrix1"/>
    <dgm:cxn modelId="{396CBF13-A502-46B8-B05F-F636E3CC3425}" type="presParOf" srcId="{D45DB163-8D1A-4A97-8DD7-61F7CB515245}" destId="{ECAD2B9A-3C91-4646-825D-EDD0D974AAD3}" srcOrd="7" destOrd="0" presId="urn:microsoft.com/office/officeart/2005/8/layout/matrix1"/>
    <dgm:cxn modelId="{BA123347-B727-4709-8CF4-9CFEC00887B2}" type="presParOf" srcId="{6D00EC5C-B843-4E57-9EEF-79C4853363E3}" destId="{85846E5A-790A-4740-941A-EBA7B0898297}"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5242272-230E-4EBC-BEDB-D3153FE60409}" type="doc">
      <dgm:prSet loTypeId="urn:microsoft.com/office/officeart/2005/8/layout/matrix1" loCatId="matrix" qsTypeId="urn:microsoft.com/office/officeart/2005/8/quickstyle/3d1" qsCatId="3D" csTypeId="urn:microsoft.com/office/officeart/2005/8/colors/accent1_3" csCatId="accent1" phldr="1"/>
      <dgm:spPr/>
      <dgm:t>
        <a:bodyPr/>
        <a:lstStyle/>
        <a:p>
          <a:endParaRPr lang="en-GB"/>
        </a:p>
      </dgm:t>
    </dgm:pt>
    <dgm:pt modelId="{20870A1E-8F3F-4F89-BA53-DE5C2B64BA65}">
      <dgm:prSet custT="1"/>
      <dgm:spPr/>
      <dgm:t>
        <a:bodyPr/>
        <a:lstStyle/>
        <a:p>
          <a:pPr algn="l"/>
          <a:endParaRPr lang="en-GB" altLang="en-US" sz="2400" b="0" dirty="0" smtClean="0">
            <a:latin typeface="Arial" panose="020B0604020202020204" pitchFamily="34" charset="0"/>
            <a:cs typeface="Arial" panose="020B0604020202020204" pitchFamily="34" charset="0"/>
          </a:endParaRPr>
        </a:p>
        <a:p>
          <a:pPr algn="l"/>
          <a:endParaRPr lang="en-GB" altLang="en-US" sz="2400" b="0" dirty="0" smtClean="0">
            <a:latin typeface="Arial" panose="020B0604020202020204" pitchFamily="34" charset="0"/>
            <a:cs typeface="Arial" panose="020B0604020202020204" pitchFamily="34" charset="0"/>
          </a:endParaRPr>
        </a:p>
        <a:p>
          <a:pPr algn="l"/>
          <a:r>
            <a:rPr lang="en-GB" altLang="en-US" sz="2400" b="0" dirty="0" smtClean="0">
              <a:latin typeface="Arial" panose="020B0604020202020204" pitchFamily="34" charset="0"/>
              <a:cs typeface="Arial" panose="020B0604020202020204" pitchFamily="34" charset="0"/>
            </a:rPr>
            <a:t>For how many members of </a:t>
          </a:r>
          <a:br>
            <a:rPr lang="en-GB" altLang="en-US" sz="2400" b="0" dirty="0" smtClean="0">
              <a:latin typeface="Arial" panose="020B0604020202020204" pitchFamily="34" charset="0"/>
              <a:cs typeface="Arial" panose="020B0604020202020204" pitchFamily="34" charset="0"/>
            </a:rPr>
          </a:br>
          <a:r>
            <a:rPr lang="en-GB" altLang="en-US" sz="2400" b="0" dirty="0" smtClean="0">
              <a:latin typeface="Arial" panose="020B0604020202020204" pitchFamily="34" charset="0"/>
              <a:cs typeface="Arial" panose="020B0604020202020204" pitchFamily="34" charset="0"/>
            </a:rPr>
            <a:t>staff?</a:t>
          </a:r>
        </a:p>
        <a:p>
          <a:pPr algn="l"/>
          <a:endParaRPr lang="en-GB" altLang="en-US" sz="2200" b="0" dirty="0" smtClean="0">
            <a:solidFill>
              <a:srgbClr val="FFC000"/>
            </a:solidFill>
            <a:latin typeface="Arial" panose="020B0604020202020204" pitchFamily="34" charset="0"/>
            <a:cs typeface="Arial" panose="020B0604020202020204" pitchFamily="34" charset="0"/>
          </a:endParaRPr>
        </a:p>
        <a:p>
          <a:pPr algn="l"/>
          <a:r>
            <a:rPr lang="en-GB" altLang="en-US" sz="2200" b="0" dirty="0" smtClean="0">
              <a:solidFill>
                <a:srgbClr val="FFC000"/>
              </a:solidFill>
              <a:latin typeface="Arial" panose="020B0604020202020204" pitchFamily="34" charset="0"/>
              <a:cs typeface="Arial" panose="020B0604020202020204" pitchFamily="34" charset="0"/>
            </a:rPr>
            <a:t>No more than 6-10 as this can be difficult to manage. You should ‘know and understand’ the Reviewee’s work</a:t>
          </a:r>
        </a:p>
        <a:p>
          <a:pPr algn="l"/>
          <a:endParaRPr lang="en-GB" altLang="en-US" sz="2400" b="0" dirty="0">
            <a:latin typeface="Arial" panose="020B0604020202020204" pitchFamily="34" charset="0"/>
            <a:cs typeface="Arial" panose="020B0604020202020204" pitchFamily="34" charset="0"/>
          </a:endParaRPr>
        </a:p>
      </dgm:t>
    </dgm:pt>
    <dgm:pt modelId="{EA46146A-EFAB-4F9F-889A-0B124CE3DE48}" type="parTrans" cxnId="{53A41197-7876-410D-BEE6-BBAECA157357}">
      <dgm:prSet/>
      <dgm:spPr/>
      <dgm:t>
        <a:bodyPr/>
        <a:lstStyle/>
        <a:p>
          <a:endParaRPr lang="en-GB"/>
        </a:p>
      </dgm:t>
    </dgm:pt>
    <dgm:pt modelId="{078DAFAF-190C-43D4-B90B-4552668C2E1A}" type="sibTrans" cxnId="{53A41197-7876-410D-BEE6-BBAECA157357}">
      <dgm:prSet/>
      <dgm:spPr/>
      <dgm:t>
        <a:bodyPr/>
        <a:lstStyle/>
        <a:p>
          <a:endParaRPr lang="en-GB"/>
        </a:p>
      </dgm:t>
    </dgm:pt>
    <dgm:pt modelId="{9EF0ABD2-4313-4D48-84C1-90BFD4671B5C}">
      <dgm:prSet custT="1"/>
      <dgm:spPr/>
      <dgm:t>
        <a:bodyPr/>
        <a:lstStyle/>
        <a:p>
          <a:pPr algn="l"/>
          <a:endParaRPr lang="en-GB" altLang="en-US" sz="2400" b="0" dirty="0" smtClean="0">
            <a:latin typeface="Arial" panose="020B0604020202020204" pitchFamily="34" charset="0"/>
            <a:cs typeface="Arial" panose="020B0604020202020204" pitchFamily="34" charset="0"/>
          </a:endParaRPr>
        </a:p>
        <a:p>
          <a:pPr algn="l"/>
          <a:endParaRPr lang="en-GB" altLang="en-US" sz="2400" b="0" dirty="0" smtClean="0">
            <a:latin typeface="Arial" panose="020B0604020202020204" pitchFamily="34" charset="0"/>
            <a:cs typeface="Arial" panose="020B0604020202020204" pitchFamily="34" charset="0"/>
          </a:endParaRPr>
        </a:p>
        <a:p>
          <a:pPr algn="l"/>
          <a:r>
            <a:rPr lang="en-GB" altLang="en-US" sz="2400" b="0" dirty="0" smtClean="0">
              <a:latin typeface="Arial" panose="020B0604020202020204" pitchFamily="34" charset="0"/>
              <a:cs typeface="Arial" panose="020B0604020202020204" pitchFamily="34" charset="0"/>
            </a:rPr>
            <a:t>How much experience have you had in undertaking </a:t>
          </a:r>
          <a:r>
            <a:rPr lang="en-GB" altLang="en-US" sz="2400" b="0" dirty="0" err="1" smtClean="0">
              <a:latin typeface="Arial" panose="020B0604020202020204" pitchFamily="34" charset="0"/>
              <a:cs typeface="Arial" panose="020B0604020202020204" pitchFamily="34" charset="0"/>
            </a:rPr>
            <a:t>PADR’s</a:t>
          </a:r>
          <a:r>
            <a:rPr lang="en-GB" altLang="en-US" sz="2400" b="0" dirty="0" smtClean="0">
              <a:latin typeface="Arial" panose="020B0604020202020204" pitchFamily="34" charset="0"/>
              <a:cs typeface="Arial" panose="020B0604020202020204" pitchFamily="34" charset="0"/>
            </a:rPr>
            <a:t>?</a:t>
          </a:r>
        </a:p>
        <a:p>
          <a:pPr algn="l"/>
          <a:endParaRPr lang="en-GB" altLang="en-US" sz="2200" b="0" dirty="0" smtClean="0">
            <a:solidFill>
              <a:srgbClr val="FFC000"/>
            </a:solidFill>
            <a:latin typeface="Arial" panose="020B0604020202020204" pitchFamily="34" charset="0"/>
            <a:cs typeface="Arial" panose="020B0604020202020204" pitchFamily="34" charset="0"/>
          </a:endParaRPr>
        </a:p>
        <a:p>
          <a:pPr algn="l"/>
          <a:r>
            <a:rPr lang="en-GB" altLang="en-US" sz="2200" b="0" dirty="0" smtClean="0">
              <a:solidFill>
                <a:srgbClr val="FFC000"/>
              </a:solidFill>
              <a:latin typeface="Arial" panose="020B0604020202020204" pitchFamily="34" charset="0"/>
              <a:cs typeface="Arial" panose="020B0604020202020204" pitchFamily="34" charset="0"/>
            </a:rPr>
            <a:t>If you are new to this it may feel daunting but remember it is about having a ‘meaningful’ </a:t>
          </a:r>
          <a:r>
            <a:rPr lang="en-GB" altLang="en-US" sz="2200" b="0" dirty="0" err="1" smtClean="0">
              <a:solidFill>
                <a:srgbClr val="FFC000"/>
              </a:solidFill>
              <a:latin typeface="Arial" panose="020B0604020202020204" pitchFamily="34" charset="0"/>
              <a:cs typeface="Arial" panose="020B0604020202020204" pitchFamily="34" charset="0"/>
            </a:rPr>
            <a:t>PADR</a:t>
          </a:r>
          <a:r>
            <a:rPr lang="en-GB" altLang="en-US" sz="2200" b="0" dirty="0" smtClean="0">
              <a:solidFill>
                <a:srgbClr val="FFC000"/>
              </a:solidFill>
              <a:latin typeface="Arial" panose="020B0604020202020204" pitchFamily="34" charset="0"/>
              <a:cs typeface="Arial" panose="020B0604020202020204" pitchFamily="34" charset="0"/>
            </a:rPr>
            <a:t>. It is beneficial to plan your meeting and plan an agenda you want to cover</a:t>
          </a:r>
          <a:endParaRPr lang="en-GB" altLang="en-US" sz="2200" b="0" dirty="0">
            <a:solidFill>
              <a:srgbClr val="FFC000"/>
            </a:solidFill>
            <a:latin typeface="Arial" panose="020B0604020202020204" pitchFamily="34" charset="0"/>
            <a:cs typeface="Arial" panose="020B0604020202020204" pitchFamily="34" charset="0"/>
          </a:endParaRPr>
        </a:p>
      </dgm:t>
    </dgm:pt>
    <dgm:pt modelId="{46CDB55C-D9DB-4653-AFFB-C33E8C22FCBD}" type="parTrans" cxnId="{557B38EB-AA28-458A-AF83-40EB10F3F6B2}">
      <dgm:prSet/>
      <dgm:spPr/>
      <dgm:t>
        <a:bodyPr/>
        <a:lstStyle/>
        <a:p>
          <a:endParaRPr lang="en-GB"/>
        </a:p>
      </dgm:t>
    </dgm:pt>
    <dgm:pt modelId="{F286C16C-CB73-4045-B8DC-DCF810F1F375}" type="sibTrans" cxnId="{557B38EB-AA28-458A-AF83-40EB10F3F6B2}">
      <dgm:prSet/>
      <dgm:spPr/>
      <dgm:t>
        <a:bodyPr/>
        <a:lstStyle/>
        <a:p>
          <a:endParaRPr lang="en-GB"/>
        </a:p>
      </dgm:t>
    </dgm:pt>
    <dgm:pt modelId="{ADC45CAF-C23B-43FD-A4C7-9E0403373AAB}">
      <dgm:prSet custT="1"/>
      <dgm:spPr/>
      <dgm:t>
        <a:bodyPr tIns="0" bIns="0" anchor="t" anchorCtr="1"/>
        <a:lstStyle/>
        <a:p>
          <a:pPr algn="l"/>
          <a:r>
            <a:rPr lang="en-GB" altLang="en-US" sz="2400" b="0" dirty="0" smtClean="0">
              <a:latin typeface="Arial" panose="020B0604020202020204" pitchFamily="34" charset="0"/>
              <a:cs typeface="Arial" panose="020B0604020202020204" pitchFamily="34" charset="0"/>
            </a:rPr>
            <a:t>What do you already know</a:t>
          </a:r>
          <a:br>
            <a:rPr lang="en-GB" altLang="en-US" sz="2400" b="0" dirty="0" smtClean="0">
              <a:latin typeface="Arial" panose="020B0604020202020204" pitchFamily="34" charset="0"/>
              <a:cs typeface="Arial" panose="020B0604020202020204" pitchFamily="34" charset="0"/>
            </a:rPr>
          </a:br>
          <a:r>
            <a:rPr lang="en-GB" altLang="en-US" sz="2400" b="0" dirty="0" smtClean="0">
              <a:latin typeface="Arial" panose="020B0604020202020204" pitchFamily="34" charset="0"/>
              <a:cs typeface="Arial" panose="020B0604020202020204" pitchFamily="34" charset="0"/>
            </a:rPr>
            <a:t>about the NHS Wales Pay Progression Policy?</a:t>
          </a:r>
        </a:p>
        <a:p>
          <a:pPr algn="l"/>
          <a:r>
            <a:rPr lang="en-GB" altLang="en-US" sz="2200" b="0" dirty="0" smtClean="0">
              <a:solidFill>
                <a:srgbClr val="FFC000"/>
              </a:solidFill>
              <a:latin typeface="Arial" panose="020B0604020202020204" pitchFamily="34" charset="0"/>
              <a:cs typeface="Arial" panose="020B0604020202020204" pitchFamily="34" charset="0"/>
            </a:rPr>
            <a:t>This is now recorded in the </a:t>
          </a:r>
          <a:r>
            <a:rPr lang="en-GB" altLang="en-US" sz="2200" b="0" dirty="0" err="1" smtClean="0">
              <a:solidFill>
                <a:srgbClr val="FFC000"/>
              </a:solidFill>
              <a:latin typeface="Arial" panose="020B0604020202020204" pitchFamily="34" charset="0"/>
              <a:cs typeface="Arial" panose="020B0604020202020204" pitchFamily="34" charset="0"/>
            </a:rPr>
            <a:t>PADR</a:t>
          </a:r>
          <a:r>
            <a:rPr lang="en-GB" altLang="en-US" sz="2200" b="0" dirty="0" smtClean="0">
              <a:solidFill>
                <a:srgbClr val="FFC000"/>
              </a:solidFill>
              <a:latin typeface="Arial" panose="020B0604020202020204" pitchFamily="34" charset="0"/>
              <a:cs typeface="Arial" panose="020B0604020202020204" pitchFamily="34" charset="0"/>
            </a:rPr>
            <a:t> document and you need to be familiar with the policy before the </a:t>
          </a:r>
          <a:r>
            <a:rPr lang="en-GB" altLang="en-US" sz="2200" b="0" dirty="0" err="1" smtClean="0">
              <a:solidFill>
                <a:srgbClr val="FFC000"/>
              </a:solidFill>
              <a:latin typeface="Arial" panose="020B0604020202020204" pitchFamily="34" charset="0"/>
              <a:cs typeface="Arial" panose="020B0604020202020204" pitchFamily="34" charset="0"/>
            </a:rPr>
            <a:t>PADR</a:t>
          </a:r>
          <a:r>
            <a:rPr lang="en-GB" altLang="en-US" sz="2200" b="0" dirty="0" smtClean="0">
              <a:solidFill>
                <a:srgbClr val="FFC000"/>
              </a:solidFill>
              <a:latin typeface="Arial" panose="020B0604020202020204" pitchFamily="34" charset="0"/>
              <a:cs typeface="Arial" panose="020B0604020202020204" pitchFamily="34" charset="0"/>
            </a:rPr>
            <a:t> meeting</a:t>
          </a:r>
          <a:endParaRPr lang="en-GB" altLang="en-US" sz="2200" b="0" dirty="0">
            <a:solidFill>
              <a:srgbClr val="FFC000"/>
            </a:solidFill>
            <a:latin typeface="Arial" panose="020B0604020202020204" pitchFamily="34" charset="0"/>
            <a:cs typeface="Arial" panose="020B0604020202020204" pitchFamily="34" charset="0"/>
          </a:endParaRPr>
        </a:p>
      </dgm:t>
    </dgm:pt>
    <dgm:pt modelId="{E1A2B477-001B-49B8-A096-A19074B1201F}" type="parTrans" cxnId="{F8CF9D49-8046-4CE0-8E1D-BFF7E04FC359}">
      <dgm:prSet/>
      <dgm:spPr/>
      <dgm:t>
        <a:bodyPr/>
        <a:lstStyle/>
        <a:p>
          <a:endParaRPr lang="en-GB"/>
        </a:p>
      </dgm:t>
    </dgm:pt>
    <dgm:pt modelId="{4F0535B9-4004-46ED-8AA4-EA6560F4C4CE}" type="sibTrans" cxnId="{F8CF9D49-8046-4CE0-8E1D-BFF7E04FC359}">
      <dgm:prSet/>
      <dgm:spPr/>
      <dgm:t>
        <a:bodyPr/>
        <a:lstStyle/>
        <a:p>
          <a:endParaRPr lang="en-GB"/>
        </a:p>
      </dgm:t>
    </dgm:pt>
    <dgm:pt modelId="{B67DA4A4-9FBF-4A8D-97D3-030896239596}">
      <dgm:prSet custT="1"/>
      <dgm:spPr/>
      <dgm:t>
        <a:bodyPr lIns="216000" tIns="0" bIns="180000" anchor="t"/>
        <a:lstStyle/>
        <a:p>
          <a:pPr algn="l"/>
          <a:r>
            <a:rPr lang="en-GB" altLang="en-US" sz="2400" b="0" dirty="0" smtClean="0">
              <a:latin typeface="Arial" panose="020B0604020202020204" pitchFamily="34" charset="0"/>
              <a:cs typeface="Arial" panose="020B0604020202020204" pitchFamily="34" charset="0"/>
            </a:rPr>
            <a:t>What aspect of  the </a:t>
          </a:r>
          <a:r>
            <a:rPr lang="en-GB" altLang="en-US" sz="2400" b="0" dirty="0" err="1" smtClean="0">
              <a:latin typeface="Arial" panose="020B0604020202020204" pitchFamily="34" charset="0"/>
              <a:cs typeface="Arial" panose="020B0604020202020204" pitchFamily="34" charset="0"/>
            </a:rPr>
            <a:t>PADR</a:t>
          </a:r>
          <a:r>
            <a:rPr lang="en-GB" altLang="en-US" sz="2400" b="0" dirty="0" smtClean="0">
              <a:latin typeface="Arial" panose="020B0604020202020204" pitchFamily="34" charset="0"/>
              <a:cs typeface="Arial" panose="020B0604020202020204" pitchFamily="34" charset="0"/>
            </a:rPr>
            <a:t> process do you find most confusing/ frustrating/daunting?</a:t>
          </a:r>
        </a:p>
        <a:p>
          <a:pPr algn="l"/>
          <a:r>
            <a:rPr lang="en-GB" altLang="en-US" sz="2200" b="0" dirty="0" smtClean="0">
              <a:solidFill>
                <a:srgbClr val="FFC000"/>
              </a:solidFill>
              <a:latin typeface="Arial" panose="020B0604020202020204" pitchFamily="34" charset="0"/>
              <a:cs typeface="Arial" panose="020B0604020202020204" pitchFamily="34" charset="0"/>
            </a:rPr>
            <a:t>There is lots of guidance and an example of a good </a:t>
          </a:r>
          <a:r>
            <a:rPr lang="en-GB" altLang="en-US" sz="2200" b="0" dirty="0" err="1" smtClean="0">
              <a:solidFill>
                <a:srgbClr val="FFC000"/>
              </a:solidFill>
              <a:latin typeface="Arial" panose="020B0604020202020204" pitchFamily="34" charset="0"/>
              <a:cs typeface="Arial" panose="020B0604020202020204" pitchFamily="34" charset="0"/>
            </a:rPr>
            <a:t>PADR</a:t>
          </a:r>
          <a:r>
            <a:rPr lang="en-GB" altLang="en-US" sz="2200" b="0" dirty="0" smtClean="0">
              <a:solidFill>
                <a:srgbClr val="FFC000"/>
              </a:solidFill>
              <a:latin typeface="Arial" panose="020B0604020202020204" pitchFamily="34" charset="0"/>
              <a:cs typeface="Arial" panose="020B0604020202020204" pitchFamily="34" charset="0"/>
            </a:rPr>
            <a:t> on the </a:t>
          </a:r>
          <a:r>
            <a:rPr lang="en-GB" altLang="en-US" sz="2200" b="0" dirty="0" err="1" smtClean="0">
              <a:solidFill>
                <a:srgbClr val="FFC000"/>
              </a:solidFill>
              <a:latin typeface="Arial" panose="020B0604020202020204" pitchFamily="34" charset="0"/>
              <a:cs typeface="Arial" panose="020B0604020202020204" pitchFamily="34" charset="0"/>
            </a:rPr>
            <a:t>PADR</a:t>
          </a:r>
          <a:r>
            <a:rPr lang="en-GB" altLang="en-US" sz="2200" b="0" dirty="0" smtClean="0">
              <a:solidFill>
                <a:srgbClr val="FFC000"/>
              </a:solidFill>
              <a:latin typeface="Arial" panose="020B0604020202020204" pitchFamily="34" charset="0"/>
              <a:cs typeface="Arial" panose="020B0604020202020204" pitchFamily="34" charset="0"/>
            </a:rPr>
            <a:t> Resource Intranet page which may help</a:t>
          </a:r>
          <a:endParaRPr lang="en-GB" altLang="en-US" sz="2200" b="0" dirty="0">
            <a:solidFill>
              <a:srgbClr val="FFC000"/>
            </a:solidFill>
            <a:latin typeface="Arial" panose="020B0604020202020204" pitchFamily="34" charset="0"/>
            <a:cs typeface="Arial" panose="020B0604020202020204" pitchFamily="34" charset="0"/>
          </a:endParaRPr>
        </a:p>
      </dgm:t>
    </dgm:pt>
    <dgm:pt modelId="{4BBFC7C6-EE3B-4A47-9F69-96A505AD1426}" type="parTrans" cxnId="{E60A9AE5-FD90-40FE-BB12-B3896EDAA3CE}">
      <dgm:prSet/>
      <dgm:spPr/>
      <dgm:t>
        <a:bodyPr/>
        <a:lstStyle/>
        <a:p>
          <a:endParaRPr lang="en-GB"/>
        </a:p>
      </dgm:t>
    </dgm:pt>
    <dgm:pt modelId="{19864D18-E3D0-4F20-9230-DF2E2655EB55}" type="sibTrans" cxnId="{E60A9AE5-FD90-40FE-BB12-B3896EDAA3CE}">
      <dgm:prSet/>
      <dgm:spPr/>
      <dgm:t>
        <a:bodyPr/>
        <a:lstStyle/>
        <a:p>
          <a:endParaRPr lang="en-GB"/>
        </a:p>
      </dgm:t>
    </dgm:pt>
    <dgm:pt modelId="{796C61BE-8005-4B16-936F-C50855DBF759}">
      <dgm:prSet phldrT="[Text]" custT="1"/>
      <dgm:spPr/>
      <dgm:t>
        <a:bodyPr/>
        <a:lstStyle/>
        <a:p>
          <a:endParaRPr lang="en-GB" sz="2400" dirty="0"/>
        </a:p>
      </dgm:t>
    </dgm:pt>
    <dgm:pt modelId="{9417DD86-0084-4B93-96C6-820CCCB32AAD}" type="sibTrans" cxnId="{4DCACACD-0F75-4088-A2FE-5D6384EA38BC}">
      <dgm:prSet/>
      <dgm:spPr/>
      <dgm:t>
        <a:bodyPr/>
        <a:lstStyle/>
        <a:p>
          <a:endParaRPr lang="en-GB"/>
        </a:p>
      </dgm:t>
    </dgm:pt>
    <dgm:pt modelId="{C8D9A606-3018-4A2D-9420-8B604F891417}" type="parTrans" cxnId="{4DCACACD-0F75-4088-A2FE-5D6384EA38BC}">
      <dgm:prSet/>
      <dgm:spPr/>
      <dgm:t>
        <a:bodyPr/>
        <a:lstStyle/>
        <a:p>
          <a:endParaRPr lang="en-GB"/>
        </a:p>
      </dgm:t>
    </dgm:pt>
    <dgm:pt modelId="{6D00EC5C-B843-4E57-9EEF-79C4853363E3}" type="pres">
      <dgm:prSet presAssocID="{B5242272-230E-4EBC-BEDB-D3153FE60409}" presName="diagram" presStyleCnt="0">
        <dgm:presLayoutVars>
          <dgm:chMax val="1"/>
          <dgm:dir/>
          <dgm:animLvl val="ctr"/>
          <dgm:resizeHandles val="exact"/>
        </dgm:presLayoutVars>
      </dgm:prSet>
      <dgm:spPr/>
      <dgm:t>
        <a:bodyPr/>
        <a:lstStyle/>
        <a:p>
          <a:endParaRPr lang="en-GB"/>
        </a:p>
      </dgm:t>
    </dgm:pt>
    <dgm:pt modelId="{D45DB163-8D1A-4A97-8DD7-61F7CB515245}" type="pres">
      <dgm:prSet presAssocID="{B5242272-230E-4EBC-BEDB-D3153FE60409}" presName="matrix" presStyleCnt="0"/>
      <dgm:spPr/>
      <dgm:t>
        <a:bodyPr/>
        <a:lstStyle/>
        <a:p>
          <a:endParaRPr lang="en-GB"/>
        </a:p>
      </dgm:t>
    </dgm:pt>
    <dgm:pt modelId="{524334C8-9960-4D3C-B00D-251176894BB4}" type="pres">
      <dgm:prSet presAssocID="{B5242272-230E-4EBC-BEDB-D3153FE60409}" presName="tile1" presStyleLbl="node1" presStyleIdx="0" presStyleCnt="4"/>
      <dgm:spPr/>
      <dgm:t>
        <a:bodyPr/>
        <a:lstStyle/>
        <a:p>
          <a:endParaRPr lang="en-GB"/>
        </a:p>
      </dgm:t>
    </dgm:pt>
    <dgm:pt modelId="{4F729D26-581A-4E46-B659-9C142828B7E8}" type="pres">
      <dgm:prSet presAssocID="{B5242272-230E-4EBC-BEDB-D3153FE60409}" presName="tile1text" presStyleLbl="node1" presStyleIdx="0" presStyleCnt="4">
        <dgm:presLayoutVars>
          <dgm:chMax val="0"/>
          <dgm:chPref val="0"/>
          <dgm:bulletEnabled val="1"/>
        </dgm:presLayoutVars>
      </dgm:prSet>
      <dgm:spPr/>
      <dgm:t>
        <a:bodyPr/>
        <a:lstStyle/>
        <a:p>
          <a:endParaRPr lang="en-GB"/>
        </a:p>
      </dgm:t>
    </dgm:pt>
    <dgm:pt modelId="{DB777D0D-8F00-431B-B45D-9C48BEBBA7FD}" type="pres">
      <dgm:prSet presAssocID="{B5242272-230E-4EBC-BEDB-D3153FE60409}" presName="tile2" presStyleLbl="node1" presStyleIdx="1" presStyleCnt="4"/>
      <dgm:spPr/>
      <dgm:t>
        <a:bodyPr/>
        <a:lstStyle/>
        <a:p>
          <a:endParaRPr lang="en-GB"/>
        </a:p>
      </dgm:t>
    </dgm:pt>
    <dgm:pt modelId="{4FEBEA9B-8220-4073-A48A-01464939762C}" type="pres">
      <dgm:prSet presAssocID="{B5242272-230E-4EBC-BEDB-D3153FE60409}" presName="tile2text" presStyleLbl="node1" presStyleIdx="1" presStyleCnt="4">
        <dgm:presLayoutVars>
          <dgm:chMax val="0"/>
          <dgm:chPref val="0"/>
          <dgm:bulletEnabled val="1"/>
        </dgm:presLayoutVars>
      </dgm:prSet>
      <dgm:spPr/>
      <dgm:t>
        <a:bodyPr/>
        <a:lstStyle/>
        <a:p>
          <a:endParaRPr lang="en-GB"/>
        </a:p>
      </dgm:t>
    </dgm:pt>
    <dgm:pt modelId="{B3097833-E73F-4E38-8855-CF1BAB62C0F2}" type="pres">
      <dgm:prSet presAssocID="{B5242272-230E-4EBC-BEDB-D3153FE60409}" presName="tile3" presStyleLbl="node1" presStyleIdx="2" presStyleCnt="4" custLinFactNeighborX="1462" custLinFactNeighborY="2403"/>
      <dgm:spPr/>
      <dgm:t>
        <a:bodyPr/>
        <a:lstStyle/>
        <a:p>
          <a:endParaRPr lang="en-GB"/>
        </a:p>
      </dgm:t>
    </dgm:pt>
    <dgm:pt modelId="{7179746B-B875-40D9-B323-E9ECA455FBF0}" type="pres">
      <dgm:prSet presAssocID="{B5242272-230E-4EBC-BEDB-D3153FE60409}" presName="tile3text" presStyleLbl="node1" presStyleIdx="2" presStyleCnt="4">
        <dgm:presLayoutVars>
          <dgm:chMax val="0"/>
          <dgm:chPref val="0"/>
          <dgm:bulletEnabled val="1"/>
        </dgm:presLayoutVars>
      </dgm:prSet>
      <dgm:spPr/>
      <dgm:t>
        <a:bodyPr/>
        <a:lstStyle/>
        <a:p>
          <a:endParaRPr lang="en-GB"/>
        </a:p>
      </dgm:t>
    </dgm:pt>
    <dgm:pt modelId="{4CE7196E-820C-425C-B586-A2E15A51C155}" type="pres">
      <dgm:prSet presAssocID="{B5242272-230E-4EBC-BEDB-D3153FE60409}" presName="tile4" presStyleLbl="node1" presStyleIdx="3" presStyleCnt="4"/>
      <dgm:spPr/>
      <dgm:t>
        <a:bodyPr/>
        <a:lstStyle/>
        <a:p>
          <a:endParaRPr lang="en-GB"/>
        </a:p>
      </dgm:t>
    </dgm:pt>
    <dgm:pt modelId="{ECAD2B9A-3C91-4646-825D-EDD0D974AAD3}" type="pres">
      <dgm:prSet presAssocID="{B5242272-230E-4EBC-BEDB-D3153FE60409}" presName="tile4text" presStyleLbl="node1" presStyleIdx="3" presStyleCnt="4">
        <dgm:presLayoutVars>
          <dgm:chMax val="0"/>
          <dgm:chPref val="0"/>
          <dgm:bulletEnabled val="1"/>
        </dgm:presLayoutVars>
      </dgm:prSet>
      <dgm:spPr/>
      <dgm:t>
        <a:bodyPr/>
        <a:lstStyle/>
        <a:p>
          <a:endParaRPr lang="en-GB"/>
        </a:p>
      </dgm:t>
    </dgm:pt>
    <dgm:pt modelId="{85846E5A-790A-4740-941A-EBA7B0898297}" type="pres">
      <dgm:prSet presAssocID="{B5242272-230E-4EBC-BEDB-D3153FE60409}" presName="centerTile" presStyleLbl="fgShp" presStyleIdx="0" presStyleCnt="1" custScaleX="7135" custScaleY="5204" custLinFactNeighborX="2409" custLinFactNeighborY="-4219">
        <dgm:presLayoutVars>
          <dgm:chMax val="0"/>
          <dgm:chPref val="0"/>
        </dgm:presLayoutVars>
      </dgm:prSet>
      <dgm:spPr/>
      <dgm:t>
        <a:bodyPr/>
        <a:lstStyle/>
        <a:p>
          <a:endParaRPr lang="en-GB"/>
        </a:p>
      </dgm:t>
    </dgm:pt>
  </dgm:ptLst>
  <dgm:cxnLst>
    <dgm:cxn modelId="{F06D9CA7-A372-4A24-9646-403D54644653}" type="presOf" srcId="{ADC45CAF-C23B-43FD-A4C7-9E0403373AAB}" destId="{7179746B-B875-40D9-B323-E9ECA455FBF0}" srcOrd="1" destOrd="0" presId="urn:microsoft.com/office/officeart/2005/8/layout/matrix1"/>
    <dgm:cxn modelId="{A369CBDE-C3B0-44DD-AE3E-1577950BA8D5}" type="presOf" srcId="{B5242272-230E-4EBC-BEDB-D3153FE60409}" destId="{6D00EC5C-B843-4E57-9EEF-79C4853363E3}" srcOrd="0" destOrd="0" presId="urn:microsoft.com/office/officeart/2005/8/layout/matrix1"/>
    <dgm:cxn modelId="{BF826C74-A7EE-4A7A-8A39-5DAD0C993C65}" type="presOf" srcId="{796C61BE-8005-4B16-936F-C50855DBF759}" destId="{85846E5A-790A-4740-941A-EBA7B0898297}" srcOrd="0" destOrd="0" presId="urn:microsoft.com/office/officeart/2005/8/layout/matrix1"/>
    <dgm:cxn modelId="{3E4A37C0-1257-48AB-847F-FBA76055E5DA}" type="presOf" srcId="{B67DA4A4-9FBF-4A8D-97D3-030896239596}" destId="{ECAD2B9A-3C91-4646-825D-EDD0D974AAD3}" srcOrd="1" destOrd="0" presId="urn:microsoft.com/office/officeart/2005/8/layout/matrix1"/>
    <dgm:cxn modelId="{E60A9AE5-FD90-40FE-BB12-B3896EDAA3CE}" srcId="{796C61BE-8005-4B16-936F-C50855DBF759}" destId="{B67DA4A4-9FBF-4A8D-97D3-030896239596}" srcOrd="3" destOrd="0" parTransId="{4BBFC7C6-EE3B-4A47-9F69-96A505AD1426}" sibTransId="{19864D18-E3D0-4F20-9230-DF2E2655EB55}"/>
    <dgm:cxn modelId="{202A290F-0504-423C-8544-BAB95C62B573}" type="presOf" srcId="{20870A1E-8F3F-4F89-BA53-DE5C2B64BA65}" destId="{4F729D26-581A-4E46-B659-9C142828B7E8}" srcOrd="1" destOrd="0" presId="urn:microsoft.com/office/officeart/2005/8/layout/matrix1"/>
    <dgm:cxn modelId="{7E57B2DA-2FD9-4B12-BB2B-2317E8D39DEF}" type="presOf" srcId="{20870A1E-8F3F-4F89-BA53-DE5C2B64BA65}" destId="{524334C8-9960-4D3C-B00D-251176894BB4}" srcOrd="0" destOrd="0" presId="urn:microsoft.com/office/officeart/2005/8/layout/matrix1"/>
    <dgm:cxn modelId="{557B38EB-AA28-458A-AF83-40EB10F3F6B2}" srcId="{796C61BE-8005-4B16-936F-C50855DBF759}" destId="{9EF0ABD2-4313-4D48-84C1-90BFD4671B5C}" srcOrd="1" destOrd="0" parTransId="{46CDB55C-D9DB-4653-AFFB-C33E8C22FCBD}" sibTransId="{F286C16C-CB73-4045-B8DC-DCF810F1F375}"/>
    <dgm:cxn modelId="{967AC80F-31ED-4F43-81CC-EE5CD3A54ECB}" type="presOf" srcId="{9EF0ABD2-4313-4D48-84C1-90BFD4671B5C}" destId="{DB777D0D-8F00-431B-B45D-9C48BEBBA7FD}" srcOrd="0" destOrd="0" presId="urn:microsoft.com/office/officeart/2005/8/layout/matrix1"/>
    <dgm:cxn modelId="{F8CF9D49-8046-4CE0-8E1D-BFF7E04FC359}" srcId="{796C61BE-8005-4B16-936F-C50855DBF759}" destId="{ADC45CAF-C23B-43FD-A4C7-9E0403373AAB}" srcOrd="2" destOrd="0" parTransId="{E1A2B477-001B-49B8-A096-A19074B1201F}" sibTransId="{4F0535B9-4004-46ED-8AA4-EA6560F4C4CE}"/>
    <dgm:cxn modelId="{53A41197-7876-410D-BEE6-BBAECA157357}" srcId="{796C61BE-8005-4B16-936F-C50855DBF759}" destId="{20870A1E-8F3F-4F89-BA53-DE5C2B64BA65}" srcOrd="0" destOrd="0" parTransId="{EA46146A-EFAB-4F9F-889A-0B124CE3DE48}" sibTransId="{078DAFAF-190C-43D4-B90B-4552668C2E1A}"/>
    <dgm:cxn modelId="{9B9B756B-9562-4682-97C1-835D26DD63F1}" type="presOf" srcId="{9EF0ABD2-4313-4D48-84C1-90BFD4671B5C}" destId="{4FEBEA9B-8220-4073-A48A-01464939762C}" srcOrd="1" destOrd="0" presId="urn:microsoft.com/office/officeart/2005/8/layout/matrix1"/>
    <dgm:cxn modelId="{A81FE2C8-0719-422E-863C-A23BC1F85F16}" type="presOf" srcId="{B67DA4A4-9FBF-4A8D-97D3-030896239596}" destId="{4CE7196E-820C-425C-B586-A2E15A51C155}" srcOrd="0" destOrd="0" presId="urn:microsoft.com/office/officeart/2005/8/layout/matrix1"/>
    <dgm:cxn modelId="{4DCACACD-0F75-4088-A2FE-5D6384EA38BC}" srcId="{B5242272-230E-4EBC-BEDB-D3153FE60409}" destId="{796C61BE-8005-4B16-936F-C50855DBF759}" srcOrd="0" destOrd="0" parTransId="{C8D9A606-3018-4A2D-9420-8B604F891417}" sibTransId="{9417DD86-0084-4B93-96C6-820CCCB32AAD}"/>
    <dgm:cxn modelId="{45BF6270-EAB5-469F-BF8D-6E67D58A1F7D}" type="presOf" srcId="{ADC45CAF-C23B-43FD-A4C7-9E0403373AAB}" destId="{B3097833-E73F-4E38-8855-CF1BAB62C0F2}" srcOrd="0" destOrd="0" presId="urn:microsoft.com/office/officeart/2005/8/layout/matrix1"/>
    <dgm:cxn modelId="{0328EFE7-35D9-4D91-B0E4-4803DFDE02DC}" type="presParOf" srcId="{6D00EC5C-B843-4E57-9EEF-79C4853363E3}" destId="{D45DB163-8D1A-4A97-8DD7-61F7CB515245}" srcOrd="0" destOrd="0" presId="urn:microsoft.com/office/officeart/2005/8/layout/matrix1"/>
    <dgm:cxn modelId="{E33237A6-759D-41BA-B498-ECB9C40EBAEC}" type="presParOf" srcId="{D45DB163-8D1A-4A97-8DD7-61F7CB515245}" destId="{524334C8-9960-4D3C-B00D-251176894BB4}" srcOrd="0" destOrd="0" presId="urn:microsoft.com/office/officeart/2005/8/layout/matrix1"/>
    <dgm:cxn modelId="{0B7C38F9-F566-46C1-9C63-4B8D5BBE1F3A}" type="presParOf" srcId="{D45DB163-8D1A-4A97-8DD7-61F7CB515245}" destId="{4F729D26-581A-4E46-B659-9C142828B7E8}" srcOrd="1" destOrd="0" presId="urn:microsoft.com/office/officeart/2005/8/layout/matrix1"/>
    <dgm:cxn modelId="{D5DCFC57-F075-488C-8D22-A71247ABE70E}" type="presParOf" srcId="{D45DB163-8D1A-4A97-8DD7-61F7CB515245}" destId="{DB777D0D-8F00-431B-B45D-9C48BEBBA7FD}" srcOrd="2" destOrd="0" presId="urn:microsoft.com/office/officeart/2005/8/layout/matrix1"/>
    <dgm:cxn modelId="{153212AC-8537-46D9-8F7E-88043FF10C19}" type="presParOf" srcId="{D45DB163-8D1A-4A97-8DD7-61F7CB515245}" destId="{4FEBEA9B-8220-4073-A48A-01464939762C}" srcOrd="3" destOrd="0" presId="urn:microsoft.com/office/officeart/2005/8/layout/matrix1"/>
    <dgm:cxn modelId="{B953B2E2-B876-4783-99FD-06551FAD90F5}" type="presParOf" srcId="{D45DB163-8D1A-4A97-8DD7-61F7CB515245}" destId="{B3097833-E73F-4E38-8855-CF1BAB62C0F2}" srcOrd="4" destOrd="0" presId="urn:microsoft.com/office/officeart/2005/8/layout/matrix1"/>
    <dgm:cxn modelId="{673773BD-B27C-4081-A89F-9623787EAD4C}" type="presParOf" srcId="{D45DB163-8D1A-4A97-8DD7-61F7CB515245}" destId="{7179746B-B875-40D9-B323-E9ECA455FBF0}" srcOrd="5" destOrd="0" presId="urn:microsoft.com/office/officeart/2005/8/layout/matrix1"/>
    <dgm:cxn modelId="{4F9EC5D5-6E7E-44EC-BEE7-7BFB2FBF5BED}" type="presParOf" srcId="{D45DB163-8D1A-4A97-8DD7-61F7CB515245}" destId="{4CE7196E-820C-425C-B586-A2E15A51C155}" srcOrd="6" destOrd="0" presId="urn:microsoft.com/office/officeart/2005/8/layout/matrix1"/>
    <dgm:cxn modelId="{005B2D20-D88E-490B-B539-C51D6053CC14}" type="presParOf" srcId="{D45DB163-8D1A-4A97-8DD7-61F7CB515245}" destId="{ECAD2B9A-3C91-4646-825D-EDD0D974AAD3}" srcOrd="7" destOrd="0" presId="urn:microsoft.com/office/officeart/2005/8/layout/matrix1"/>
    <dgm:cxn modelId="{C87E9AE5-1D33-403B-83AC-FDD511F5F07D}" type="presParOf" srcId="{6D00EC5C-B843-4E57-9EEF-79C4853363E3}" destId="{85846E5A-790A-4740-941A-EBA7B0898297}"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BA3FB0A-0EBC-494D-8977-A43CB9BFF161}" type="doc">
      <dgm:prSet loTypeId="urn:microsoft.com/office/officeart/2005/8/layout/arrow5" loCatId="relationship" qsTypeId="urn:microsoft.com/office/officeart/2005/8/quickstyle/simple1" qsCatId="simple" csTypeId="urn:microsoft.com/office/officeart/2005/8/colors/accent1_2" csCatId="accent1" phldr="1"/>
      <dgm:spPr/>
      <dgm:t>
        <a:bodyPr/>
        <a:lstStyle/>
        <a:p>
          <a:endParaRPr lang="en-GB"/>
        </a:p>
      </dgm:t>
    </dgm:pt>
    <dgm:pt modelId="{8F8A5855-93A1-488A-9F4C-D4D22ACBD386}">
      <dgm:prSet phldrT="[Text]"/>
      <dgm:spPr/>
      <dgm:t>
        <a:bodyPr/>
        <a:lstStyle/>
        <a:p>
          <a:r>
            <a:rPr lang="en-GB" dirty="0" smtClean="0"/>
            <a:t>Why are PADR’s Important?</a:t>
          </a:r>
          <a:endParaRPr lang="en-GB" dirty="0"/>
        </a:p>
      </dgm:t>
    </dgm:pt>
    <dgm:pt modelId="{DB3EB1FE-4B88-4171-8CD8-DE33FB6CD096}" type="parTrans" cxnId="{BC86DB41-0CF7-48F2-8385-4F4C36DA53A4}">
      <dgm:prSet/>
      <dgm:spPr/>
      <dgm:t>
        <a:bodyPr/>
        <a:lstStyle/>
        <a:p>
          <a:endParaRPr lang="en-GB"/>
        </a:p>
      </dgm:t>
    </dgm:pt>
    <dgm:pt modelId="{A9517E70-9944-4C88-A16C-D4868367A3AE}" type="sibTrans" cxnId="{BC86DB41-0CF7-48F2-8385-4F4C36DA53A4}">
      <dgm:prSet/>
      <dgm:spPr/>
      <dgm:t>
        <a:bodyPr/>
        <a:lstStyle/>
        <a:p>
          <a:endParaRPr lang="en-GB"/>
        </a:p>
      </dgm:t>
    </dgm:pt>
    <dgm:pt modelId="{97D6E590-F813-4106-A6C0-4CFD88DFEAB5}">
      <dgm:prSet phldrT="[Text]"/>
      <dgm:spPr/>
      <dgm:t>
        <a:bodyPr/>
        <a:lstStyle/>
        <a:p>
          <a:r>
            <a:rPr lang="en-GB" dirty="0" smtClean="0"/>
            <a:t>Why should PADR’s be valued by you &amp; your team?</a:t>
          </a:r>
          <a:endParaRPr lang="en-GB" dirty="0"/>
        </a:p>
      </dgm:t>
    </dgm:pt>
    <dgm:pt modelId="{2C3B025B-3BFC-4E8E-9146-7711EDBA287B}" type="parTrans" cxnId="{F56C5C1C-AA72-4100-87C0-08529F96C401}">
      <dgm:prSet/>
      <dgm:spPr/>
      <dgm:t>
        <a:bodyPr/>
        <a:lstStyle/>
        <a:p>
          <a:endParaRPr lang="en-GB"/>
        </a:p>
      </dgm:t>
    </dgm:pt>
    <dgm:pt modelId="{5FE7DCDB-4EC1-4C62-B7FC-C1933754F45A}" type="sibTrans" cxnId="{F56C5C1C-AA72-4100-87C0-08529F96C401}">
      <dgm:prSet/>
      <dgm:spPr/>
      <dgm:t>
        <a:bodyPr/>
        <a:lstStyle/>
        <a:p>
          <a:endParaRPr lang="en-GB"/>
        </a:p>
      </dgm:t>
    </dgm:pt>
    <dgm:pt modelId="{277F0AA9-A0F0-4951-9F99-86CEE5656E3B}" type="pres">
      <dgm:prSet presAssocID="{2BA3FB0A-0EBC-494D-8977-A43CB9BFF161}" presName="diagram" presStyleCnt="0">
        <dgm:presLayoutVars>
          <dgm:dir/>
          <dgm:resizeHandles val="exact"/>
        </dgm:presLayoutVars>
      </dgm:prSet>
      <dgm:spPr/>
      <dgm:t>
        <a:bodyPr/>
        <a:lstStyle/>
        <a:p>
          <a:endParaRPr lang="en-GB"/>
        </a:p>
      </dgm:t>
    </dgm:pt>
    <dgm:pt modelId="{E8B5B507-BB69-4D84-B3DE-84E7C4F90F46}" type="pres">
      <dgm:prSet presAssocID="{8F8A5855-93A1-488A-9F4C-D4D22ACBD386}" presName="arrow" presStyleLbl="node1" presStyleIdx="0" presStyleCnt="2">
        <dgm:presLayoutVars>
          <dgm:bulletEnabled val="1"/>
        </dgm:presLayoutVars>
      </dgm:prSet>
      <dgm:spPr/>
      <dgm:t>
        <a:bodyPr/>
        <a:lstStyle/>
        <a:p>
          <a:endParaRPr lang="en-GB"/>
        </a:p>
      </dgm:t>
    </dgm:pt>
    <dgm:pt modelId="{B1A7D101-1288-43B7-90A2-92F0676E0018}" type="pres">
      <dgm:prSet presAssocID="{97D6E590-F813-4106-A6C0-4CFD88DFEAB5}" presName="arrow" presStyleLbl="node1" presStyleIdx="1" presStyleCnt="2">
        <dgm:presLayoutVars>
          <dgm:bulletEnabled val="1"/>
        </dgm:presLayoutVars>
      </dgm:prSet>
      <dgm:spPr/>
      <dgm:t>
        <a:bodyPr/>
        <a:lstStyle/>
        <a:p>
          <a:endParaRPr lang="en-GB"/>
        </a:p>
      </dgm:t>
    </dgm:pt>
  </dgm:ptLst>
  <dgm:cxnLst>
    <dgm:cxn modelId="{BDFDEA01-10DF-427C-856D-0E0BB35677F0}" type="presOf" srcId="{97D6E590-F813-4106-A6C0-4CFD88DFEAB5}" destId="{B1A7D101-1288-43B7-90A2-92F0676E0018}" srcOrd="0" destOrd="0" presId="urn:microsoft.com/office/officeart/2005/8/layout/arrow5"/>
    <dgm:cxn modelId="{F56C5C1C-AA72-4100-87C0-08529F96C401}" srcId="{2BA3FB0A-0EBC-494D-8977-A43CB9BFF161}" destId="{97D6E590-F813-4106-A6C0-4CFD88DFEAB5}" srcOrd="1" destOrd="0" parTransId="{2C3B025B-3BFC-4E8E-9146-7711EDBA287B}" sibTransId="{5FE7DCDB-4EC1-4C62-B7FC-C1933754F45A}"/>
    <dgm:cxn modelId="{BC86DB41-0CF7-48F2-8385-4F4C36DA53A4}" srcId="{2BA3FB0A-0EBC-494D-8977-A43CB9BFF161}" destId="{8F8A5855-93A1-488A-9F4C-D4D22ACBD386}" srcOrd="0" destOrd="0" parTransId="{DB3EB1FE-4B88-4171-8CD8-DE33FB6CD096}" sibTransId="{A9517E70-9944-4C88-A16C-D4868367A3AE}"/>
    <dgm:cxn modelId="{BA6D5CE9-8F85-49D5-A0E8-8FAEE687C556}" type="presOf" srcId="{2BA3FB0A-0EBC-494D-8977-A43CB9BFF161}" destId="{277F0AA9-A0F0-4951-9F99-86CEE5656E3B}" srcOrd="0" destOrd="0" presId="urn:microsoft.com/office/officeart/2005/8/layout/arrow5"/>
    <dgm:cxn modelId="{5A2C3A01-D9F8-4D73-A01D-E538B76EE5F1}" type="presOf" srcId="{8F8A5855-93A1-488A-9F4C-D4D22ACBD386}" destId="{E8B5B507-BB69-4D84-B3DE-84E7C4F90F46}" srcOrd="0" destOrd="0" presId="urn:microsoft.com/office/officeart/2005/8/layout/arrow5"/>
    <dgm:cxn modelId="{E8F30BB9-897D-4A56-AC63-4B56237E8FD2}" type="presParOf" srcId="{277F0AA9-A0F0-4951-9F99-86CEE5656E3B}" destId="{E8B5B507-BB69-4D84-B3DE-84E7C4F90F46}" srcOrd="0" destOrd="0" presId="urn:microsoft.com/office/officeart/2005/8/layout/arrow5"/>
    <dgm:cxn modelId="{FDD61FA5-BCBB-481C-8F27-EACD5BED6117}" type="presParOf" srcId="{277F0AA9-A0F0-4951-9F99-86CEE5656E3B}" destId="{B1A7D101-1288-43B7-90A2-92F0676E0018}" srcOrd="1" destOrd="0" presId="urn:microsoft.com/office/officeart/2005/8/layout/arrow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43B9AB8-F8DE-415D-99D5-DE7EC3CC299F}" type="doc">
      <dgm:prSet loTypeId="urn:microsoft.com/office/officeart/2005/8/layout/process5" loCatId="process" qsTypeId="urn:microsoft.com/office/officeart/2005/8/quickstyle/3d2" qsCatId="3D" csTypeId="urn:microsoft.com/office/officeart/2005/8/colors/accent1_1" csCatId="accent1" phldr="1"/>
      <dgm:spPr/>
      <dgm:t>
        <a:bodyPr/>
        <a:lstStyle/>
        <a:p>
          <a:endParaRPr lang="en-GB"/>
        </a:p>
      </dgm:t>
    </dgm:pt>
    <dgm:pt modelId="{7082655E-A104-4CE8-AB62-D9B10E330149}">
      <dgm:prSet phldrT="[Text]" custT="1"/>
      <dgm:spPr/>
      <dgm:t>
        <a:bodyPr/>
        <a:lstStyle/>
        <a:p>
          <a:r>
            <a:rPr lang="en-GB" sz="1500" dirty="0" smtClean="0"/>
            <a:t>Who &amp; when</a:t>
          </a:r>
          <a:endParaRPr lang="en-GB" sz="1500" dirty="0"/>
        </a:p>
      </dgm:t>
    </dgm:pt>
    <dgm:pt modelId="{B54750DF-3A0E-4547-8BC8-E19180763D2F}" type="parTrans" cxnId="{F074BC85-DF1A-4E74-AD96-6CED9EFAAB86}">
      <dgm:prSet/>
      <dgm:spPr/>
      <dgm:t>
        <a:bodyPr/>
        <a:lstStyle/>
        <a:p>
          <a:endParaRPr lang="en-GB" sz="3600"/>
        </a:p>
      </dgm:t>
    </dgm:pt>
    <dgm:pt modelId="{AF2AA3E7-1BAF-4703-94E8-B70D2ADA53E6}" type="sibTrans" cxnId="{F074BC85-DF1A-4E74-AD96-6CED9EFAAB86}">
      <dgm:prSet/>
      <dgm:spPr/>
      <dgm:t>
        <a:bodyPr/>
        <a:lstStyle/>
        <a:p>
          <a:endParaRPr lang="en-GB" sz="3600"/>
        </a:p>
      </dgm:t>
    </dgm:pt>
    <dgm:pt modelId="{8F08ED55-6803-4865-8359-1939ADEDF351}">
      <dgm:prSet phldrT="[Text]" custT="1"/>
      <dgm:spPr>
        <a:solidFill>
          <a:srgbClr val="284466"/>
        </a:solidFill>
      </dgm:spPr>
      <dgm:t>
        <a:bodyPr/>
        <a:lstStyle/>
        <a:p>
          <a:r>
            <a:rPr lang="en-GB" sz="2000" b="1" dirty="0" smtClean="0">
              <a:solidFill>
                <a:schemeClr val="bg1"/>
              </a:solidFill>
            </a:rPr>
            <a:t>WELLBEING</a:t>
          </a:r>
          <a:endParaRPr lang="en-GB" sz="2000" b="1" dirty="0">
            <a:solidFill>
              <a:schemeClr val="bg1"/>
            </a:solidFill>
          </a:endParaRPr>
        </a:p>
      </dgm:t>
    </dgm:pt>
    <dgm:pt modelId="{7E5000DA-A9D7-4760-87C2-9EE9AE656752}" type="parTrans" cxnId="{54A12BB2-20A9-473C-8270-A7565B16C0C2}">
      <dgm:prSet/>
      <dgm:spPr/>
      <dgm:t>
        <a:bodyPr/>
        <a:lstStyle/>
        <a:p>
          <a:endParaRPr lang="en-GB" sz="3600"/>
        </a:p>
      </dgm:t>
    </dgm:pt>
    <dgm:pt modelId="{5D5DC8D1-F234-48FB-A35F-887C634B1867}" type="sibTrans" cxnId="{54A12BB2-20A9-473C-8270-A7565B16C0C2}">
      <dgm:prSet custT="1"/>
      <dgm:spPr/>
      <dgm:t>
        <a:bodyPr/>
        <a:lstStyle/>
        <a:p>
          <a:endParaRPr lang="en-GB" sz="1400"/>
        </a:p>
      </dgm:t>
    </dgm:pt>
    <dgm:pt modelId="{DE3BB0ED-E80F-4C31-8816-974693C39B5F}">
      <dgm:prSet phldrT="[Text]" custT="1"/>
      <dgm:spPr>
        <a:solidFill>
          <a:srgbClr val="284466"/>
        </a:solidFill>
      </dgm:spPr>
      <dgm:t>
        <a:bodyPr/>
        <a:lstStyle/>
        <a:p>
          <a:r>
            <a:rPr lang="en-GB" sz="1500" dirty="0" smtClean="0">
              <a:solidFill>
                <a:schemeClr val="bg1"/>
              </a:solidFill>
            </a:rPr>
            <a:t>Use the Employee Experience Framework as guide for discussion</a:t>
          </a:r>
          <a:endParaRPr lang="en-GB" sz="1500" dirty="0">
            <a:solidFill>
              <a:schemeClr val="bg1"/>
            </a:solidFill>
          </a:endParaRPr>
        </a:p>
      </dgm:t>
    </dgm:pt>
    <dgm:pt modelId="{0F63AF58-82F0-4EF7-8F00-6AE7FB575BAE}" type="parTrans" cxnId="{AFED9B9F-323E-42B0-BDED-01B72C8C50E3}">
      <dgm:prSet/>
      <dgm:spPr/>
      <dgm:t>
        <a:bodyPr/>
        <a:lstStyle/>
        <a:p>
          <a:endParaRPr lang="en-GB" sz="3600"/>
        </a:p>
      </dgm:t>
    </dgm:pt>
    <dgm:pt modelId="{E369D6B6-853D-4D2A-932C-653B18441D67}" type="sibTrans" cxnId="{AFED9B9F-323E-42B0-BDED-01B72C8C50E3}">
      <dgm:prSet/>
      <dgm:spPr/>
      <dgm:t>
        <a:bodyPr/>
        <a:lstStyle/>
        <a:p>
          <a:endParaRPr lang="en-GB" sz="3600"/>
        </a:p>
      </dgm:t>
    </dgm:pt>
    <dgm:pt modelId="{218CD27A-D510-447B-BC16-75DF4514E07D}">
      <dgm:prSet phldrT="[Text]" custT="1"/>
      <dgm:spPr/>
      <dgm:t>
        <a:bodyPr/>
        <a:lstStyle/>
        <a:p>
          <a:r>
            <a:rPr lang="en-GB" sz="2000" b="1" dirty="0" smtClean="0"/>
            <a:t>PADR Details</a:t>
          </a:r>
          <a:endParaRPr lang="en-GB" sz="1400" b="1" dirty="0"/>
        </a:p>
      </dgm:t>
    </dgm:pt>
    <dgm:pt modelId="{7BEC8B94-5A90-4EAA-8CA3-3153A64795BD}" type="parTrans" cxnId="{A7AE94D8-023D-406E-A13C-AD07E5D09DC0}">
      <dgm:prSet/>
      <dgm:spPr/>
      <dgm:t>
        <a:bodyPr/>
        <a:lstStyle/>
        <a:p>
          <a:endParaRPr lang="en-GB" sz="3600"/>
        </a:p>
      </dgm:t>
    </dgm:pt>
    <dgm:pt modelId="{C23B154C-0D2F-4A2D-9947-6C6F6B0BF7E5}" type="sibTrans" cxnId="{A7AE94D8-023D-406E-A13C-AD07E5D09DC0}">
      <dgm:prSet/>
      <dgm:spPr/>
      <dgm:t>
        <a:bodyPr/>
        <a:lstStyle/>
        <a:p>
          <a:endParaRPr lang="en-GB" sz="3600"/>
        </a:p>
      </dgm:t>
    </dgm:pt>
    <dgm:pt modelId="{6926B9CC-38ED-4ACF-86B6-4823E2E00D42}">
      <dgm:prSet phldrT="[Text]" custT="1"/>
      <dgm:spPr>
        <a:solidFill>
          <a:schemeClr val="accent1">
            <a:lumMod val="50000"/>
          </a:schemeClr>
        </a:solidFill>
      </dgm:spPr>
      <dgm:t>
        <a:bodyPr/>
        <a:lstStyle/>
        <a:p>
          <a:r>
            <a:rPr lang="en-GB" sz="2000" b="1" dirty="0" smtClean="0">
              <a:solidFill>
                <a:schemeClr val="bg1"/>
              </a:solidFill>
            </a:rPr>
            <a:t>VALUES &amp; BEHAVIOURS</a:t>
          </a:r>
          <a:endParaRPr lang="en-GB" sz="2000" b="1" dirty="0">
            <a:solidFill>
              <a:schemeClr val="bg1"/>
            </a:solidFill>
          </a:endParaRPr>
        </a:p>
      </dgm:t>
    </dgm:pt>
    <dgm:pt modelId="{031F5C9D-2DB1-4AC2-AA8E-C87860EFE98C}" type="parTrans" cxnId="{339A99EA-C472-4ACD-AD9A-C569EEE039DD}">
      <dgm:prSet/>
      <dgm:spPr/>
      <dgm:t>
        <a:bodyPr/>
        <a:lstStyle/>
        <a:p>
          <a:endParaRPr lang="en-GB" sz="3600"/>
        </a:p>
      </dgm:t>
    </dgm:pt>
    <dgm:pt modelId="{4C214BC4-ECC6-4BA7-A12F-A6AA95E8F517}" type="sibTrans" cxnId="{339A99EA-C472-4ACD-AD9A-C569EEE039DD}">
      <dgm:prSet custT="1"/>
      <dgm:spPr/>
      <dgm:t>
        <a:bodyPr/>
        <a:lstStyle/>
        <a:p>
          <a:endParaRPr lang="en-GB" sz="1400"/>
        </a:p>
      </dgm:t>
    </dgm:pt>
    <dgm:pt modelId="{49C1F03D-5552-4A9A-9513-9E537589FF1B}">
      <dgm:prSet phldrT="[Text]" custT="1"/>
      <dgm:spPr>
        <a:solidFill>
          <a:schemeClr val="accent1">
            <a:lumMod val="50000"/>
          </a:schemeClr>
        </a:solidFill>
      </dgm:spPr>
      <dgm:t>
        <a:bodyPr/>
        <a:lstStyle/>
        <a:p>
          <a:r>
            <a:rPr lang="en-GB" sz="1400" dirty="0" smtClean="0">
              <a:solidFill>
                <a:schemeClr val="bg1"/>
              </a:solidFill>
            </a:rPr>
            <a:t>2-way discussion of what’s gone well and less well, successes and challenges</a:t>
          </a:r>
          <a:endParaRPr lang="en-GB" sz="1400" dirty="0">
            <a:solidFill>
              <a:schemeClr val="bg1"/>
            </a:solidFill>
          </a:endParaRPr>
        </a:p>
      </dgm:t>
    </dgm:pt>
    <dgm:pt modelId="{5D44546F-9FF8-4005-8D81-0DA2EC7090AF}" type="parTrans" cxnId="{46582D16-94EA-4DF3-A0B4-61BF53A2D8B4}">
      <dgm:prSet/>
      <dgm:spPr/>
      <dgm:t>
        <a:bodyPr/>
        <a:lstStyle/>
        <a:p>
          <a:endParaRPr lang="en-GB" sz="3600"/>
        </a:p>
      </dgm:t>
    </dgm:pt>
    <dgm:pt modelId="{407F1C92-03FC-4E6C-9334-9A2AE325DCDF}" type="sibTrans" cxnId="{46582D16-94EA-4DF3-A0B4-61BF53A2D8B4}">
      <dgm:prSet/>
      <dgm:spPr/>
      <dgm:t>
        <a:bodyPr/>
        <a:lstStyle/>
        <a:p>
          <a:endParaRPr lang="en-GB" sz="3600"/>
        </a:p>
      </dgm:t>
    </dgm:pt>
    <dgm:pt modelId="{F63C5AE4-543C-4056-956C-5A5130652744}">
      <dgm:prSet custT="1"/>
      <dgm:spPr>
        <a:solidFill>
          <a:schemeClr val="accent1">
            <a:lumMod val="50000"/>
          </a:schemeClr>
        </a:solidFill>
      </dgm:spPr>
      <dgm:t>
        <a:bodyPr/>
        <a:lstStyle/>
        <a:p>
          <a:pPr algn="l"/>
          <a:r>
            <a:rPr lang="en-GB" sz="2000" b="1" dirty="0" smtClean="0">
              <a:solidFill>
                <a:schemeClr val="bg1"/>
              </a:solidFill>
            </a:rPr>
            <a:t>OBJECTIVES</a:t>
          </a:r>
          <a:endParaRPr lang="en-GB" sz="2000" b="1" dirty="0">
            <a:solidFill>
              <a:schemeClr val="bg1"/>
            </a:solidFill>
          </a:endParaRPr>
        </a:p>
      </dgm:t>
    </dgm:pt>
    <dgm:pt modelId="{634E594E-0017-4808-8B1B-155434F73D9B}" type="parTrans" cxnId="{318E11DE-5F97-4F23-B1C7-BB17E3908514}">
      <dgm:prSet/>
      <dgm:spPr/>
      <dgm:t>
        <a:bodyPr/>
        <a:lstStyle/>
        <a:p>
          <a:endParaRPr lang="en-GB" sz="3600"/>
        </a:p>
      </dgm:t>
    </dgm:pt>
    <dgm:pt modelId="{9CF9A522-5C8C-4793-80ED-CC005E769C2B}" type="sibTrans" cxnId="{318E11DE-5F97-4F23-B1C7-BB17E3908514}">
      <dgm:prSet custT="1"/>
      <dgm:spPr/>
      <dgm:t>
        <a:bodyPr/>
        <a:lstStyle/>
        <a:p>
          <a:endParaRPr lang="en-GB" sz="1400"/>
        </a:p>
      </dgm:t>
    </dgm:pt>
    <dgm:pt modelId="{4A43C22C-7A34-4216-8901-CCF7DBA32037}">
      <dgm:prSet custT="1"/>
      <dgm:spPr>
        <a:solidFill>
          <a:schemeClr val="accent1">
            <a:lumMod val="50000"/>
          </a:schemeClr>
        </a:solidFill>
      </dgm:spPr>
      <dgm:t>
        <a:bodyPr/>
        <a:lstStyle/>
        <a:p>
          <a:pPr algn="l"/>
          <a:r>
            <a:rPr lang="en-GB" sz="1400" dirty="0" smtClean="0">
              <a:solidFill>
                <a:schemeClr val="bg1"/>
              </a:solidFill>
            </a:rPr>
            <a:t>Agree dates for achievement of mandatory objectives</a:t>
          </a:r>
          <a:endParaRPr lang="en-GB" sz="1400" dirty="0">
            <a:solidFill>
              <a:schemeClr val="bg1"/>
            </a:solidFill>
          </a:endParaRPr>
        </a:p>
      </dgm:t>
    </dgm:pt>
    <dgm:pt modelId="{75FAD9CD-E107-49B3-8324-3CA645A728AA}" type="parTrans" cxnId="{46DCF4E5-BC63-4C9D-BCF8-2F4F666A7143}">
      <dgm:prSet/>
      <dgm:spPr/>
      <dgm:t>
        <a:bodyPr/>
        <a:lstStyle/>
        <a:p>
          <a:endParaRPr lang="en-GB" sz="3600"/>
        </a:p>
      </dgm:t>
    </dgm:pt>
    <dgm:pt modelId="{F2F8C1D2-1764-49C7-B43D-D7DBDAD347E4}" type="sibTrans" cxnId="{46DCF4E5-BC63-4C9D-BCF8-2F4F666A7143}">
      <dgm:prSet/>
      <dgm:spPr/>
      <dgm:t>
        <a:bodyPr/>
        <a:lstStyle/>
        <a:p>
          <a:endParaRPr lang="en-GB" sz="3600"/>
        </a:p>
      </dgm:t>
    </dgm:pt>
    <dgm:pt modelId="{A7C4AA61-F5BA-4278-9849-AF33F66A7E1B}">
      <dgm:prSet custT="1"/>
      <dgm:spPr>
        <a:solidFill>
          <a:schemeClr val="accent1">
            <a:lumMod val="50000"/>
          </a:schemeClr>
        </a:solidFill>
      </dgm:spPr>
      <dgm:t>
        <a:bodyPr/>
        <a:lstStyle/>
        <a:p>
          <a:pPr algn="l"/>
          <a:r>
            <a:rPr lang="en-GB" sz="1400" dirty="0" smtClean="0">
              <a:solidFill>
                <a:schemeClr val="bg1"/>
              </a:solidFill>
            </a:rPr>
            <a:t>Discuss &amp; agree individual objectives relevant to role &amp; career aspirations</a:t>
          </a:r>
          <a:endParaRPr lang="en-GB" sz="1400" dirty="0">
            <a:solidFill>
              <a:schemeClr val="bg1"/>
            </a:solidFill>
          </a:endParaRPr>
        </a:p>
      </dgm:t>
    </dgm:pt>
    <dgm:pt modelId="{79204A8E-7A34-4B19-90AB-C91396B864AC}" type="parTrans" cxnId="{12F84EB1-E77A-445F-85BB-8750CB5EDBC5}">
      <dgm:prSet/>
      <dgm:spPr/>
      <dgm:t>
        <a:bodyPr/>
        <a:lstStyle/>
        <a:p>
          <a:endParaRPr lang="en-GB" sz="3600"/>
        </a:p>
      </dgm:t>
    </dgm:pt>
    <dgm:pt modelId="{620602FD-35F9-40BC-BA79-EF9717B7DDEF}" type="sibTrans" cxnId="{12F84EB1-E77A-445F-85BB-8750CB5EDBC5}">
      <dgm:prSet/>
      <dgm:spPr/>
      <dgm:t>
        <a:bodyPr/>
        <a:lstStyle/>
        <a:p>
          <a:endParaRPr lang="en-GB" sz="3600"/>
        </a:p>
      </dgm:t>
    </dgm:pt>
    <dgm:pt modelId="{8794BF64-8E50-4EAE-B8B9-C421BD25800B}">
      <dgm:prSet custT="1"/>
      <dgm:spPr>
        <a:solidFill>
          <a:schemeClr val="accent1">
            <a:lumMod val="50000"/>
          </a:schemeClr>
        </a:solidFill>
      </dgm:spPr>
      <dgm:t>
        <a:bodyPr/>
        <a:lstStyle/>
        <a:p>
          <a:pPr algn="l"/>
          <a:r>
            <a:rPr lang="en-GB" sz="2000" b="1" dirty="0" smtClean="0">
              <a:solidFill>
                <a:schemeClr val="bg1"/>
              </a:solidFill>
            </a:rPr>
            <a:t>PDP</a:t>
          </a:r>
          <a:endParaRPr lang="en-GB" sz="2000" b="1" dirty="0">
            <a:solidFill>
              <a:schemeClr val="bg1"/>
            </a:solidFill>
          </a:endParaRPr>
        </a:p>
      </dgm:t>
    </dgm:pt>
    <dgm:pt modelId="{1ACD7BFB-FF39-4CF9-9764-C94DBA3C099A}" type="parTrans" cxnId="{D376A760-74A4-4F3E-9CB8-06C3383D5F32}">
      <dgm:prSet/>
      <dgm:spPr/>
      <dgm:t>
        <a:bodyPr/>
        <a:lstStyle/>
        <a:p>
          <a:endParaRPr lang="en-GB" sz="3600"/>
        </a:p>
      </dgm:t>
    </dgm:pt>
    <dgm:pt modelId="{41E692FD-7AB5-4FAB-9A59-6D7A1F3F839C}" type="sibTrans" cxnId="{D376A760-74A4-4F3E-9CB8-06C3383D5F32}">
      <dgm:prSet/>
      <dgm:spPr/>
      <dgm:t>
        <a:bodyPr/>
        <a:lstStyle/>
        <a:p>
          <a:endParaRPr lang="en-GB" sz="3600"/>
        </a:p>
      </dgm:t>
    </dgm:pt>
    <dgm:pt modelId="{F26D13E5-4E4C-44FA-B2EB-75F377C0B17C}">
      <dgm:prSet custT="1"/>
      <dgm:spPr>
        <a:solidFill>
          <a:schemeClr val="accent1">
            <a:lumMod val="50000"/>
          </a:schemeClr>
        </a:solidFill>
      </dgm:spPr>
      <dgm:t>
        <a:bodyPr/>
        <a:lstStyle/>
        <a:p>
          <a:pPr algn="l"/>
          <a:r>
            <a:rPr lang="en-GB" sz="1400" dirty="0" smtClean="0">
              <a:solidFill>
                <a:schemeClr val="bg1"/>
              </a:solidFill>
            </a:rPr>
            <a:t>Discuss and agree training and development needs to meet objectives, any professional or workplace changes &amp; career aspirations</a:t>
          </a:r>
          <a:endParaRPr lang="en-GB" sz="1400" dirty="0">
            <a:solidFill>
              <a:schemeClr val="bg1"/>
            </a:solidFill>
          </a:endParaRPr>
        </a:p>
      </dgm:t>
    </dgm:pt>
    <dgm:pt modelId="{8389430B-FC84-4C75-8249-6E473D5C638D}" type="parTrans" cxnId="{703FC294-29B2-464A-B87C-E39108803CC7}">
      <dgm:prSet/>
      <dgm:spPr/>
      <dgm:t>
        <a:bodyPr/>
        <a:lstStyle/>
        <a:p>
          <a:endParaRPr lang="en-GB" sz="3600"/>
        </a:p>
      </dgm:t>
    </dgm:pt>
    <dgm:pt modelId="{568CFE7F-169B-4635-822A-453EE2CC4101}" type="sibTrans" cxnId="{703FC294-29B2-464A-B87C-E39108803CC7}">
      <dgm:prSet/>
      <dgm:spPr/>
      <dgm:t>
        <a:bodyPr/>
        <a:lstStyle/>
        <a:p>
          <a:endParaRPr lang="en-GB" sz="3600"/>
        </a:p>
      </dgm:t>
    </dgm:pt>
    <dgm:pt modelId="{83E26E54-D7D2-4486-8EF1-DEDAC575210C}">
      <dgm:prSet phldrT="[Text]" custT="1"/>
      <dgm:spPr/>
      <dgm:t>
        <a:bodyPr/>
        <a:lstStyle/>
        <a:p>
          <a:r>
            <a:rPr lang="en-GB" sz="1500" dirty="0" smtClean="0"/>
            <a:t>Code of Conduct</a:t>
          </a:r>
          <a:endParaRPr lang="en-GB" sz="1500" dirty="0"/>
        </a:p>
      </dgm:t>
    </dgm:pt>
    <dgm:pt modelId="{81A45655-3F2A-4BE3-A058-0147EB5A9E23}" type="parTrans" cxnId="{3519B335-6520-46E1-B4DC-58D48C8BE1BB}">
      <dgm:prSet/>
      <dgm:spPr/>
      <dgm:t>
        <a:bodyPr/>
        <a:lstStyle/>
        <a:p>
          <a:endParaRPr lang="en-GB"/>
        </a:p>
      </dgm:t>
    </dgm:pt>
    <dgm:pt modelId="{389A6280-3C9A-4EF4-B370-4BD5D7CAF2FA}" type="sibTrans" cxnId="{3519B335-6520-46E1-B4DC-58D48C8BE1BB}">
      <dgm:prSet/>
      <dgm:spPr/>
      <dgm:t>
        <a:bodyPr/>
        <a:lstStyle/>
        <a:p>
          <a:endParaRPr lang="en-GB"/>
        </a:p>
      </dgm:t>
    </dgm:pt>
    <dgm:pt modelId="{57B9AF93-C9FB-41E4-A173-A52E8982746D}">
      <dgm:prSet phldrT="[Text]" custT="1"/>
      <dgm:spPr/>
      <dgm:t>
        <a:bodyPr/>
        <a:lstStyle/>
        <a:p>
          <a:r>
            <a:rPr lang="en-GB" sz="1500" dirty="0" smtClean="0"/>
            <a:t>Secondary Employment</a:t>
          </a:r>
          <a:endParaRPr lang="en-GB" sz="1500" dirty="0"/>
        </a:p>
      </dgm:t>
    </dgm:pt>
    <dgm:pt modelId="{B68A80A0-F4B4-4775-B05B-AAE635D4CB7D}" type="parTrans" cxnId="{752D49B1-CD90-41AF-A918-A5AFAC26C584}">
      <dgm:prSet/>
      <dgm:spPr/>
      <dgm:t>
        <a:bodyPr/>
        <a:lstStyle/>
        <a:p>
          <a:endParaRPr lang="en-GB"/>
        </a:p>
      </dgm:t>
    </dgm:pt>
    <dgm:pt modelId="{C102FB00-892A-46D4-B2F7-7390CD01A1A5}" type="sibTrans" cxnId="{752D49B1-CD90-41AF-A918-A5AFAC26C584}">
      <dgm:prSet/>
      <dgm:spPr/>
      <dgm:t>
        <a:bodyPr/>
        <a:lstStyle/>
        <a:p>
          <a:endParaRPr lang="en-GB"/>
        </a:p>
      </dgm:t>
    </dgm:pt>
    <dgm:pt modelId="{4681134E-A3A8-44B1-B61C-ADBFE36652FB}">
      <dgm:prSet phldrT="[Text]" custT="1"/>
      <dgm:spPr/>
      <dgm:t>
        <a:bodyPr/>
        <a:lstStyle/>
        <a:p>
          <a:r>
            <a:rPr lang="en-GB" sz="1500" dirty="0" smtClean="0"/>
            <a:t>Declaration of Interest</a:t>
          </a:r>
          <a:endParaRPr lang="en-GB" sz="1500" dirty="0"/>
        </a:p>
      </dgm:t>
    </dgm:pt>
    <dgm:pt modelId="{E4C1E56D-D1F8-4609-AC29-F7F5EDAADD7F}" type="parTrans" cxnId="{DA1FEFB6-F3E7-42EC-8DF5-082D4B9BB3B9}">
      <dgm:prSet/>
      <dgm:spPr/>
      <dgm:t>
        <a:bodyPr/>
        <a:lstStyle/>
        <a:p>
          <a:endParaRPr lang="en-GB"/>
        </a:p>
      </dgm:t>
    </dgm:pt>
    <dgm:pt modelId="{774D9AAF-4C3A-4DBF-83CD-4E433E530F4D}" type="sibTrans" cxnId="{DA1FEFB6-F3E7-42EC-8DF5-082D4B9BB3B9}">
      <dgm:prSet/>
      <dgm:spPr/>
      <dgm:t>
        <a:bodyPr/>
        <a:lstStyle/>
        <a:p>
          <a:endParaRPr lang="en-GB"/>
        </a:p>
      </dgm:t>
    </dgm:pt>
    <dgm:pt modelId="{1A12AAF1-EB12-4713-86AF-5AE9755564F0}">
      <dgm:prSet phldrT="[Text]" custT="1"/>
      <dgm:spPr/>
      <dgm:t>
        <a:bodyPr/>
        <a:lstStyle/>
        <a:p>
          <a:r>
            <a:rPr lang="en-GB" sz="1500" dirty="0" smtClean="0"/>
            <a:t>NMC Revalidation</a:t>
          </a:r>
          <a:endParaRPr lang="en-GB" sz="1500" dirty="0"/>
        </a:p>
      </dgm:t>
    </dgm:pt>
    <dgm:pt modelId="{3D9BC68A-CD04-4A73-AEB7-25AA651BC192}" type="parTrans" cxnId="{FD4C5E85-164C-41FA-A79C-2183C0DF0224}">
      <dgm:prSet/>
      <dgm:spPr/>
      <dgm:t>
        <a:bodyPr/>
        <a:lstStyle/>
        <a:p>
          <a:endParaRPr lang="en-GB"/>
        </a:p>
      </dgm:t>
    </dgm:pt>
    <dgm:pt modelId="{7E883199-5F5A-458F-9286-93A2A3B51EE1}" type="sibTrans" cxnId="{FD4C5E85-164C-41FA-A79C-2183C0DF0224}">
      <dgm:prSet/>
      <dgm:spPr/>
      <dgm:t>
        <a:bodyPr/>
        <a:lstStyle/>
        <a:p>
          <a:endParaRPr lang="en-GB"/>
        </a:p>
      </dgm:t>
    </dgm:pt>
    <dgm:pt modelId="{0C338F1A-7A6A-4B8C-8E64-FCA6CA610B9A}">
      <dgm:prSet phldrT="[Text]" custT="1"/>
      <dgm:spPr>
        <a:solidFill>
          <a:schemeClr val="accent1">
            <a:lumMod val="50000"/>
          </a:schemeClr>
        </a:solidFill>
      </dgm:spPr>
      <dgm:t>
        <a:bodyPr/>
        <a:lstStyle/>
        <a:p>
          <a:r>
            <a:rPr lang="en-GB" sz="1500" dirty="0" smtClean="0">
              <a:solidFill>
                <a:schemeClr val="bg1"/>
              </a:solidFill>
            </a:rPr>
            <a:t>Discuss how the member of staff has demonstrated the Health Board’s Values through their behaviour</a:t>
          </a:r>
          <a:endParaRPr lang="en-GB" sz="1500" dirty="0">
            <a:solidFill>
              <a:schemeClr val="bg1"/>
            </a:solidFill>
          </a:endParaRPr>
        </a:p>
      </dgm:t>
    </dgm:pt>
    <dgm:pt modelId="{6F010213-6314-46C7-8A82-A9F28BB7D9E1}" type="parTrans" cxnId="{179E3376-5E48-46F6-A91B-C5F1225B1A20}">
      <dgm:prSet/>
      <dgm:spPr/>
      <dgm:t>
        <a:bodyPr/>
        <a:lstStyle/>
        <a:p>
          <a:endParaRPr lang="en-GB"/>
        </a:p>
      </dgm:t>
    </dgm:pt>
    <dgm:pt modelId="{5E510E18-79C1-44A2-9B0C-7AAAECA55FFC}" type="sibTrans" cxnId="{179E3376-5E48-46F6-A91B-C5F1225B1A20}">
      <dgm:prSet/>
      <dgm:spPr/>
      <dgm:t>
        <a:bodyPr/>
        <a:lstStyle/>
        <a:p>
          <a:endParaRPr lang="en-GB"/>
        </a:p>
      </dgm:t>
    </dgm:pt>
    <dgm:pt modelId="{CBACB0A9-91F7-479F-9C0D-0CE8E5FA8C04}">
      <dgm:prSet phldrT="[Text]" custT="1"/>
      <dgm:spPr>
        <a:solidFill>
          <a:schemeClr val="accent1">
            <a:lumMod val="50000"/>
          </a:schemeClr>
        </a:solidFill>
      </dgm:spPr>
      <dgm:t>
        <a:bodyPr/>
        <a:lstStyle/>
        <a:p>
          <a:r>
            <a:rPr lang="en-GB" sz="2000" b="1" dirty="0" smtClean="0">
              <a:solidFill>
                <a:schemeClr val="bg1"/>
              </a:solidFill>
            </a:rPr>
            <a:t>DISCUSSION</a:t>
          </a:r>
          <a:endParaRPr lang="en-GB" dirty="0"/>
        </a:p>
      </dgm:t>
    </dgm:pt>
    <dgm:pt modelId="{3281881D-3F97-4B08-9803-4F11A1018463}" type="parTrans" cxnId="{A7DC33B8-979F-4AAE-9E32-E6CC7297B23D}">
      <dgm:prSet/>
      <dgm:spPr/>
      <dgm:t>
        <a:bodyPr/>
        <a:lstStyle/>
        <a:p>
          <a:endParaRPr lang="en-GB"/>
        </a:p>
      </dgm:t>
    </dgm:pt>
    <dgm:pt modelId="{8AF09F5C-9820-4194-8084-A34868DE3F86}" type="sibTrans" cxnId="{A7DC33B8-979F-4AAE-9E32-E6CC7297B23D}">
      <dgm:prSet/>
      <dgm:spPr/>
      <dgm:t>
        <a:bodyPr/>
        <a:lstStyle/>
        <a:p>
          <a:endParaRPr lang="en-GB"/>
        </a:p>
      </dgm:t>
    </dgm:pt>
    <dgm:pt modelId="{9BA8C8A3-3AC8-425F-A55C-60D9E8176DA0}">
      <dgm:prSet phldrT="[Text]" custT="1"/>
      <dgm:spPr>
        <a:solidFill>
          <a:schemeClr val="accent1">
            <a:lumMod val="50000"/>
          </a:schemeClr>
        </a:solidFill>
      </dgm:spPr>
      <dgm:t>
        <a:bodyPr/>
        <a:lstStyle/>
        <a:p>
          <a:r>
            <a:rPr lang="en-GB" sz="1800" b="1" dirty="0" smtClean="0">
              <a:solidFill>
                <a:schemeClr val="bg1"/>
              </a:solidFill>
            </a:rPr>
            <a:t>PAY PROGRESSION DECISION</a:t>
          </a:r>
          <a:endParaRPr lang="en-GB" sz="1800" b="1" dirty="0">
            <a:solidFill>
              <a:schemeClr val="bg1"/>
            </a:solidFill>
          </a:endParaRPr>
        </a:p>
      </dgm:t>
    </dgm:pt>
    <dgm:pt modelId="{CE35141C-9530-44D8-B27F-D778BE15172E}" type="parTrans" cxnId="{79457BC6-06F5-41DF-97E2-DCAA0491C26B}">
      <dgm:prSet/>
      <dgm:spPr/>
      <dgm:t>
        <a:bodyPr/>
        <a:lstStyle/>
        <a:p>
          <a:endParaRPr lang="en-GB"/>
        </a:p>
      </dgm:t>
    </dgm:pt>
    <dgm:pt modelId="{93E02FD0-8C90-4ABB-B7B3-2C9FA855E940}" type="sibTrans" cxnId="{79457BC6-06F5-41DF-97E2-DCAA0491C26B}">
      <dgm:prSet/>
      <dgm:spPr/>
      <dgm:t>
        <a:bodyPr/>
        <a:lstStyle/>
        <a:p>
          <a:endParaRPr lang="en-GB"/>
        </a:p>
      </dgm:t>
    </dgm:pt>
    <dgm:pt modelId="{EFFE38DA-C078-4FD6-9CC2-7CF38C0BC0D5}">
      <dgm:prSet custT="1"/>
      <dgm:spPr>
        <a:solidFill>
          <a:schemeClr val="accent1">
            <a:lumMod val="50000"/>
          </a:schemeClr>
        </a:solidFill>
      </dgm:spPr>
      <dgm:t>
        <a:bodyPr/>
        <a:lstStyle/>
        <a:p>
          <a:pPr algn="l"/>
          <a:r>
            <a:rPr lang="en-GB" sz="1600" b="1" dirty="0" smtClean="0">
              <a:solidFill>
                <a:schemeClr val="bg1"/>
              </a:solidFill>
            </a:rPr>
            <a:t>SUMMARY</a:t>
          </a:r>
          <a:endParaRPr lang="en-GB" sz="1600" b="1" dirty="0">
            <a:solidFill>
              <a:schemeClr val="bg1"/>
            </a:solidFill>
          </a:endParaRPr>
        </a:p>
      </dgm:t>
    </dgm:pt>
    <dgm:pt modelId="{C8819495-969C-4FB2-95E2-0EC960B5783D}" type="parTrans" cxnId="{CD7FF5B0-E52D-4D0C-AD83-E0808CA68858}">
      <dgm:prSet/>
      <dgm:spPr/>
      <dgm:t>
        <a:bodyPr/>
        <a:lstStyle/>
        <a:p>
          <a:endParaRPr lang="en-GB"/>
        </a:p>
      </dgm:t>
    </dgm:pt>
    <dgm:pt modelId="{E3B061C1-04E6-4CCF-9E5F-9002C460CDEC}" type="sibTrans" cxnId="{CD7FF5B0-E52D-4D0C-AD83-E0808CA68858}">
      <dgm:prSet/>
      <dgm:spPr/>
      <dgm:t>
        <a:bodyPr/>
        <a:lstStyle/>
        <a:p>
          <a:endParaRPr lang="en-GB"/>
        </a:p>
      </dgm:t>
    </dgm:pt>
    <dgm:pt modelId="{08A6E76A-E9F4-4A8C-AB13-77785D5DA26C}">
      <dgm:prSet custT="1"/>
      <dgm:spPr>
        <a:solidFill>
          <a:schemeClr val="accent1">
            <a:lumMod val="50000"/>
          </a:schemeClr>
        </a:solidFill>
      </dgm:spPr>
      <dgm:t>
        <a:bodyPr/>
        <a:lstStyle/>
        <a:p>
          <a:pPr algn="l"/>
          <a:r>
            <a:rPr lang="en-GB" sz="1600" dirty="0" smtClean="0">
              <a:solidFill>
                <a:schemeClr val="bg1"/>
              </a:solidFill>
            </a:rPr>
            <a:t>Overall comments</a:t>
          </a:r>
          <a:endParaRPr lang="en-GB" sz="1600" dirty="0">
            <a:solidFill>
              <a:schemeClr val="bg1"/>
            </a:solidFill>
          </a:endParaRPr>
        </a:p>
      </dgm:t>
    </dgm:pt>
    <dgm:pt modelId="{4D0F51F2-96F5-4691-9F5C-DC0B969B10DC}" type="parTrans" cxnId="{632A6353-0868-4936-84E5-349E3C69459F}">
      <dgm:prSet/>
      <dgm:spPr/>
      <dgm:t>
        <a:bodyPr/>
        <a:lstStyle/>
        <a:p>
          <a:endParaRPr lang="en-GB"/>
        </a:p>
      </dgm:t>
    </dgm:pt>
    <dgm:pt modelId="{2C67971A-0F42-4933-BDF7-B4B39A0BD26E}" type="sibTrans" cxnId="{632A6353-0868-4936-84E5-349E3C69459F}">
      <dgm:prSet/>
      <dgm:spPr/>
      <dgm:t>
        <a:bodyPr/>
        <a:lstStyle/>
        <a:p>
          <a:endParaRPr lang="en-GB"/>
        </a:p>
      </dgm:t>
    </dgm:pt>
    <dgm:pt modelId="{F235CE89-ED72-4804-97EF-4FD201BF2939}">
      <dgm:prSet custT="1"/>
      <dgm:spPr>
        <a:solidFill>
          <a:schemeClr val="accent1">
            <a:lumMod val="50000"/>
          </a:schemeClr>
        </a:solidFill>
      </dgm:spPr>
      <dgm:t>
        <a:bodyPr/>
        <a:lstStyle/>
        <a:p>
          <a:pPr algn="l"/>
          <a:r>
            <a:rPr lang="en-GB" sz="1600" dirty="0" smtClean="0">
              <a:solidFill>
                <a:schemeClr val="bg1"/>
              </a:solidFill>
            </a:rPr>
            <a:t>Confirmation signatures</a:t>
          </a:r>
          <a:endParaRPr lang="en-GB" sz="1600" dirty="0">
            <a:solidFill>
              <a:schemeClr val="bg1"/>
            </a:solidFill>
          </a:endParaRPr>
        </a:p>
      </dgm:t>
    </dgm:pt>
    <dgm:pt modelId="{DE53E796-7AC6-4BA1-A264-B53B6A528B15}" type="parTrans" cxnId="{1D8B1449-9E43-4F04-906A-5AE95027CC13}">
      <dgm:prSet/>
      <dgm:spPr/>
      <dgm:t>
        <a:bodyPr/>
        <a:lstStyle/>
        <a:p>
          <a:endParaRPr lang="en-GB"/>
        </a:p>
      </dgm:t>
    </dgm:pt>
    <dgm:pt modelId="{B1CB2FE8-E11C-4FA6-BC10-19D51CFD8C79}" type="sibTrans" cxnId="{1D8B1449-9E43-4F04-906A-5AE95027CC13}">
      <dgm:prSet/>
      <dgm:spPr/>
      <dgm:t>
        <a:bodyPr/>
        <a:lstStyle/>
        <a:p>
          <a:endParaRPr lang="en-GB"/>
        </a:p>
      </dgm:t>
    </dgm:pt>
    <dgm:pt modelId="{E4E036C2-9D5C-4D7F-BF21-151351EAB8C6}" type="pres">
      <dgm:prSet presAssocID="{043B9AB8-F8DE-415D-99D5-DE7EC3CC299F}" presName="diagram" presStyleCnt="0">
        <dgm:presLayoutVars>
          <dgm:dir/>
          <dgm:resizeHandles val="exact"/>
        </dgm:presLayoutVars>
      </dgm:prSet>
      <dgm:spPr/>
      <dgm:t>
        <a:bodyPr/>
        <a:lstStyle/>
        <a:p>
          <a:endParaRPr lang="en-GB"/>
        </a:p>
      </dgm:t>
    </dgm:pt>
    <dgm:pt modelId="{C1A09EB1-6F5A-430A-9F3E-CF57904358A6}" type="pres">
      <dgm:prSet presAssocID="{218CD27A-D510-447B-BC16-75DF4514E07D}" presName="node" presStyleLbl="node1" presStyleIdx="0" presStyleCnt="8" custScaleY="158383">
        <dgm:presLayoutVars>
          <dgm:bulletEnabled val="1"/>
        </dgm:presLayoutVars>
      </dgm:prSet>
      <dgm:spPr/>
      <dgm:t>
        <a:bodyPr/>
        <a:lstStyle/>
        <a:p>
          <a:endParaRPr lang="en-GB"/>
        </a:p>
      </dgm:t>
    </dgm:pt>
    <dgm:pt modelId="{5DEFB28B-9C6B-4409-B996-4574842B74E9}" type="pres">
      <dgm:prSet presAssocID="{C23B154C-0D2F-4A2D-9947-6C6F6B0BF7E5}" presName="sibTrans" presStyleLbl="sibTrans2D1" presStyleIdx="0" presStyleCnt="7"/>
      <dgm:spPr/>
      <dgm:t>
        <a:bodyPr/>
        <a:lstStyle/>
        <a:p>
          <a:endParaRPr lang="en-GB"/>
        </a:p>
      </dgm:t>
    </dgm:pt>
    <dgm:pt modelId="{926D24B7-616B-476A-9C37-85F03C99EF71}" type="pres">
      <dgm:prSet presAssocID="{C23B154C-0D2F-4A2D-9947-6C6F6B0BF7E5}" presName="connectorText" presStyleLbl="sibTrans2D1" presStyleIdx="0" presStyleCnt="7"/>
      <dgm:spPr/>
      <dgm:t>
        <a:bodyPr/>
        <a:lstStyle/>
        <a:p>
          <a:endParaRPr lang="en-GB"/>
        </a:p>
      </dgm:t>
    </dgm:pt>
    <dgm:pt modelId="{03AE03DD-5C31-4DEC-9DBC-C12F0B4E39DD}" type="pres">
      <dgm:prSet presAssocID="{8F08ED55-6803-4865-8359-1939ADEDF351}" presName="node" presStyleLbl="node1" presStyleIdx="1" presStyleCnt="8" custScaleY="158383">
        <dgm:presLayoutVars>
          <dgm:bulletEnabled val="1"/>
        </dgm:presLayoutVars>
      </dgm:prSet>
      <dgm:spPr/>
      <dgm:t>
        <a:bodyPr/>
        <a:lstStyle/>
        <a:p>
          <a:endParaRPr lang="en-GB"/>
        </a:p>
      </dgm:t>
    </dgm:pt>
    <dgm:pt modelId="{7474AE77-C86C-4EDB-AB1A-10E43F309B41}" type="pres">
      <dgm:prSet presAssocID="{5D5DC8D1-F234-48FB-A35F-887C634B1867}" presName="sibTrans" presStyleLbl="sibTrans2D1" presStyleIdx="1" presStyleCnt="7"/>
      <dgm:spPr/>
      <dgm:t>
        <a:bodyPr/>
        <a:lstStyle/>
        <a:p>
          <a:endParaRPr lang="en-GB"/>
        </a:p>
      </dgm:t>
    </dgm:pt>
    <dgm:pt modelId="{D2D09E0D-1839-4678-9FC4-A9161CCA4760}" type="pres">
      <dgm:prSet presAssocID="{5D5DC8D1-F234-48FB-A35F-887C634B1867}" presName="connectorText" presStyleLbl="sibTrans2D1" presStyleIdx="1" presStyleCnt="7"/>
      <dgm:spPr/>
      <dgm:t>
        <a:bodyPr/>
        <a:lstStyle/>
        <a:p>
          <a:endParaRPr lang="en-GB"/>
        </a:p>
      </dgm:t>
    </dgm:pt>
    <dgm:pt modelId="{794135C7-3BA0-4410-B0C9-BC5DFAF2CF4C}" type="pres">
      <dgm:prSet presAssocID="{6926B9CC-38ED-4ACF-86B6-4823E2E00D42}" presName="node" presStyleLbl="node1" presStyleIdx="2" presStyleCnt="8" custScaleY="158383">
        <dgm:presLayoutVars>
          <dgm:bulletEnabled val="1"/>
        </dgm:presLayoutVars>
      </dgm:prSet>
      <dgm:spPr/>
      <dgm:t>
        <a:bodyPr/>
        <a:lstStyle/>
        <a:p>
          <a:endParaRPr lang="en-GB"/>
        </a:p>
      </dgm:t>
    </dgm:pt>
    <dgm:pt modelId="{7767C69E-502D-4429-B60D-403242C6EDAA}" type="pres">
      <dgm:prSet presAssocID="{4C214BC4-ECC6-4BA7-A12F-A6AA95E8F517}" presName="sibTrans" presStyleLbl="sibTrans2D1" presStyleIdx="2" presStyleCnt="7"/>
      <dgm:spPr/>
      <dgm:t>
        <a:bodyPr/>
        <a:lstStyle/>
        <a:p>
          <a:endParaRPr lang="en-GB"/>
        </a:p>
      </dgm:t>
    </dgm:pt>
    <dgm:pt modelId="{B2102BCC-18D2-4730-AE9A-AE6430FED7D4}" type="pres">
      <dgm:prSet presAssocID="{4C214BC4-ECC6-4BA7-A12F-A6AA95E8F517}" presName="connectorText" presStyleLbl="sibTrans2D1" presStyleIdx="2" presStyleCnt="7"/>
      <dgm:spPr/>
      <dgm:t>
        <a:bodyPr/>
        <a:lstStyle/>
        <a:p>
          <a:endParaRPr lang="en-GB"/>
        </a:p>
      </dgm:t>
    </dgm:pt>
    <dgm:pt modelId="{A97DF7D3-5BA9-4100-B1A0-DE90770C69E7}" type="pres">
      <dgm:prSet presAssocID="{CBACB0A9-91F7-479F-9C0D-0CE8E5FA8C04}" presName="node" presStyleLbl="node1" presStyleIdx="3" presStyleCnt="8">
        <dgm:presLayoutVars>
          <dgm:bulletEnabled val="1"/>
        </dgm:presLayoutVars>
      </dgm:prSet>
      <dgm:spPr/>
      <dgm:t>
        <a:bodyPr/>
        <a:lstStyle/>
        <a:p>
          <a:endParaRPr lang="en-GB"/>
        </a:p>
      </dgm:t>
    </dgm:pt>
    <dgm:pt modelId="{06210A15-B5FC-441A-8C81-3714FECFFBE2}" type="pres">
      <dgm:prSet presAssocID="{8AF09F5C-9820-4194-8084-A34868DE3F86}" presName="sibTrans" presStyleLbl="sibTrans2D1" presStyleIdx="3" presStyleCnt="7"/>
      <dgm:spPr/>
      <dgm:t>
        <a:bodyPr/>
        <a:lstStyle/>
        <a:p>
          <a:endParaRPr lang="en-GB"/>
        </a:p>
      </dgm:t>
    </dgm:pt>
    <dgm:pt modelId="{C69FFC23-A496-4B8A-A4B0-BDEED447ACF5}" type="pres">
      <dgm:prSet presAssocID="{8AF09F5C-9820-4194-8084-A34868DE3F86}" presName="connectorText" presStyleLbl="sibTrans2D1" presStyleIdx="3" presStyleCnt="7"/>
      <dgm:spPr/>
      <dgm:t>
        <a:bodyPr/>
        <a:lstStyle/>
        <a:p>
          <a:endParaRPr lang="en-GB"/>
        </a:p>
      </dgm:t>
    </dgm:pt>
    <dgm:pt modelId="{EC9D1E90-152B-4B72-89D9-CD88C54C0EC6}" type="pres">
      <dgm:prSet presAssocID="{9BA8C8A3-3AC8-425F-A55C-60D9E8176DA0}" presName="node" presStyleLbl="node1" presStyleIdx="4" presStyleCnt="8">
        <dgm:presLayoutVars>
          <dgm:bulletEnabled val="1"/>
        </dgm:presLayoutVars>
      </dgm:prSet>
      <dgm:spPr/>
      <dgm:t>
        <a:bodyPr/>
        <a:lstStyle/>
        <a:p>
          <a:endParaRPr lang="en-GB"/>
        </a:p>
      </dgm:t>
    </dgm:pt>
    <dgm:pt modelId="{1BCDBE8A-5EEE-4200-A623-84FCFE082E2C}" type="pres">
      <dgm:prSet presAssocID="{93E02FD0-8C90-4ABB-B7B3-2C9FA855E940}" presName="sibTrans" presStyleLbl="sibTrans2D1" presStyleIdx="4" presStyleCnt="7"/>
      <dgm:spPr/>
      <dgm:t>
        <a:bodyPr/>
        <a:lstStyle/>
        <a:p>
          <a:endParaRPr lang="en-GB"/>
        </a:p>
      </dgm:t>
    </dgm:pt>
    <dgm:pt modelId="{71429A73-6AA2-4899-9AF3-5D1CB894D03F}" type="pres">
      <dgm:prSet presAssocID="{93E02FD0-8C90-4ABB-B7B3-2C9FA855E940}" presName="connectorText" presStyleLbl="sibTrans2D1" presStyleIdx="4" presStyleCnt="7"/>
      <dgm:spPr/>
      <dgm:t>
        <a:bodyPr/>
        <a:lstStyle/>
        <a:p>
          <a:endParaRPr lang="en-GB"/>
        </a:p>
      </dgm:t>
    </dgm:pt>
    <dgm:pt modelId="{D854A392-0EC7-4FD0-866D-108A4E640A9A}" type="pres">
      <dgm:prSet presAssocID="{F63C5AE4-543C-4056-956C-5A5130652744}" presName="node" presStyleLbl="node1" presStyleIdx="5" presStyleCnt="8" custScaleY="158383">
        <dgm:presLayoutVars>
          <dgm:bulletEnabled val="1"/>
        </dgm:presLayoutVars>
      </dgm:prSet>
      <dgm:spPr/>
      <dgm:t>
        <a:bodyPr/>
        <a:lstStyle/>
        <a:p>
          <a:endParaRPr lang="en-GB"/>
        </a:p>
      </dgm:t>
    </dgm:pt>
    <dgm:pt modelId="{35471E39-E403-400F-9027-9B02798CBBA4}" type="pres">
      <dgm:prSet presAssocID="{9CF9A522-5C8C-4793-80ED-CC005E769C2B}" presName="sibTrans" presStyleLbl="sibTrans2D1" presStyleIdx="5" presStyleCnt="7"/>
      <dgm:spPr/>
      <dgm:t>
        <a:bodyPr/>
        <a:lstStyle/>
        <a:p>
          <a:endParaRPr lang="en-GB"/>
        </a:p>
      </dgm:t>
    </dgm:pt>
    <dgm:pt modelId="{9C4737A0-8C7C-46DA-ACE1-4E541D7076E8}" type="pres">
      <dgm:prSet presAssocID="{9CF9A522-5C8C-4793-80ED-CC005E769C2B}" presName="connectorText" presStyleLbl="sibTrans2D1" presStyleIdx="5" presStyleCnt="7"/>
      <dgm:spPr/>
      <dgm:t>
        <a:bodyPr/>
        <a:lstStyle/>
        <a:p>
          <a:endParaRPr lang="en-GB"/>
        </a:p>
      </dgm:t>
    </dgm:pt>
    <dgm:pt modelId="{80E19A22-D5F5-4082-9C07-A2EFBF841E85}" type="pres">
      <dgm:prSet presAssocID="{8794BF64-8E50-4EAE-B8B9-C421BD25800B}" presName="node" presStyleLbl="node1" presStyleIdx="6" presStyleCnt="8" custScaleY="158383">
        <dgm:presLayoutVars>
          <dgm:bulletEnabled val="1"/>
        </dgm:presLayoutVars>
      </dgm:prSet>
      <dgm:spPr/>
      <dgm:t>
        <a:bodyPr/>
        <a:lstStyle/>
        <a:p>
          <a:endParaRPr lang="en-GB"/>
        </a:p>
      </dgm:t>
    </dgm:pt>
    <dgm:pt modelId="{A8DD4074-7034-42D0-8C77-5F1C8F0BA45D}" type="pres">
      <dgm:prSet presAssocID="{41E692FD-7AB5-4FAB-9A59-6D7A1F3F839C}" presName="sibTrans" presStyleLbl="sibTrans2D1" presStyleIdx="6" presStyleCnt="7"/>
      <dgm:spPr/>
      <dgm:t>
        <a:bodyPr/>
        <a:lstStyle/>
        <a:p>
          <a:endParaRPr lang="en-GB"/>
        </a:p>
      </dgm:t>
    </dgm:pt>
    <dgm:pt modelId="{700DC03B-FDEC-4028-9850-70F82F0E44F2}" type="pres">
      <dgm:prSet presAssocID="{41E692FD-7AB5-4FAB-9A59-6D7A1F3F839C}" presName="connectorText" presStyleLbl="sibTrans2D1" presStyleIdx="6" presStyleCnt="7"/>
      <dgm:spPr/>
      <dgm:t>
        <a:bodyPr/>
        <a:lstStyle/>
        <a:p>
          <a:endParaRPr lang="en-GB"/>
        </a:p>
      </dgm:t>
    </dgm:pt>
    <dgm:pt modelId="{5CF8E2C4-59C9-459B-BDCF-B97CA5BF6644}" type="pres">
      <dgm:prSet presAssocID="{EFFE38DA-C078-4FD6-9CC2-7CF38C0BC0D5}" presName="node" presStyleLbl="node1" presStyleIdx="7" presStyleCnt="8">
        <dgm:presLayoutVars>
          <dgm:bulletEnabled val="1"/>
        </dgm:presLayoutVars>
      </dgm:prSet>
      <dgm:spPr/>
      <dgm:t>
        <a:bodyPr/>
        <a:lstStyle/>
        <a:p>
          <a:endParaRPr lang="en-GB"/>
        </a:p>
      </dgm:t>
    </dgm:pt>
  </dgm:ptLst>
  <dgm:cxnLst>
    <dgm:cxn modelId="{1D8B1449-9E43-4F04-906A-5AE95027CC13}" srcId="{EFFE38DA-C078-4FD6-9CC2-7CF38C0BC0D5}" destId="{F235CE89-ED72-4804-97EF-4FD201BF2939}" srcOrd="1" destOrd="0" parTransId="{DE53E796-7AC6-4BA1-A264-B53B6A528B15}" sibTransId="{B1CB2FE8-E11C-4FA6-BC10-19D51CFD8C79}"/>
    <dgm:cxn modelId="{6EC2129B-AE7C-487B-9682-4779C3CB52E0}" type="presOf" srcId="{EFFE38DA-C078-4FD6-9CC2-7CF38C0BC0D5}" destId="{5CF8E2C4-59C9-459B-BDCF-B97CA5BF6644}" srcOrd="0" destOrd="0" presId="urn:microsoft.com/office/officeart/2005/8/layout/process5"/>
    <dgm:cxn modelId="{3751CE7F-285F-4CC7-AD6F-928D70B27B5A}" type="presOf" srcId="{83E26E54-D7D2-4486-8EF1-DEDAC575210C}" destId="{C1A09EB1-6F5A-430A-9F3E-CF57904358A6}" srcOrd="0" destOrd="2" presId="urn:microsoft.com/office/officeart/2005/8/layout/process5"/>
    <dgm:cxn modelId="{7081DB8D-B9E3-4629-B639-00E453A49E86}" type="presOf" srcId="{5D5DC8D1-F234-48FB-A35F-887C634B1867}" destId="{D2D09E0D-1839-4678-9FC4-A9161CCA4760}" srcOrd="1" destOrd="0" presId="urn:microsoft.com/office/officeart/2005/8/layout/process5"/>
    <dgm:cxn modelId="{CB91B99F-401C-4E12-99EA-755036264E0C}" type="presOf" srcId="{043B9AB8-F8DE-415D-99D5-DE7EC3CC299F}" destId="{E4E036C2-9D5C-4D7F-BF21-151351EAB8C6}" srcOrd="0" destOrd="0" presId="urn:microsoft.com/office/officeart/2005/8/layout/process5"/>
    <dgm:cxn modelId="{339A99EA-C472-4ACD-AD9A-C569EEE039DD}" srcId="{043B9AB8-F8DE-415D-99D5-DE7EC3CC299F}" destId="{6926B9CC-38ED-4ACF-86B6-4823E2E00D42}" srcOrd="2" destOrd="0" parTransId="{031F5C9D-2DB1-4AC2-AA8E-C87860EFE98C}" sibTransId="{4C214BC4-ECC6-4BA7-A12F-A6AA95E8F517}"/>
    <dgm:cxn modelId="{F074BC85-DF1A-4E74-AD96-6CED9EFAAB86}" srcId="{218CD27A-D510-447B-BC16-75DF4514E07D}" destId="{7082655E-A104-4CE8-AB62-D9B10E330149}" srcOrd="0" destOrd="0" parTransId="{B54750DF-3A0E-4547-8BC8-E19180763D2F}" sibTransId="{AF2AA3E7-1BAF-4703-94E8-B70D2ADA53E6}"/>
    <dgm:cxn modelId="{FD4C5E85-164C-41FA-A79C-2183C0DF0224}" srcId="{218CD27A-D510-447B-BC16-75DF4514E07D}" destId="{1A12AAF1-EB12-4713-86AF-5AE9755564F0}" srcOrd="4" destOrd="0" parTransId="{3D9BC68A-CD04-4A73-AEB7-25AA651BC192}" sibTransId="{7E883199-5F5A-458F-9286-93A2A3B51EE1}"/>
    <dgm:cxn modelId="{CCB7B445-398D-47DB-A657-EE809DB8C1CD}" type="presOf" srcId="{218CD27A-D510-447B-BC16-75DF4514E07D}" destId="{C1A09EB1-6F5A-430A-9F3E-CF57904358A6}" srcOrd="0" destOrd="0" presId="urn:microsoft.com/office/officeart/2005/8/layout/process5"/>
    <dgm:cxn modelId="{AD57C8F1-9C6C-48F1-B7DC-C816A0978EF6}" type="presOf" srcId="{F235CE89-ED72-4804-97EF-4FD201BF2939}" destId="{5CF8E2C4-59C9-459B-BDCF-B97CA5BF6644}" srcOrd="0" destOrd="2" presId="urn:microsoft.com/office/officeart/2005/8/layout/process5"/>
    <dgm:cxn modelId="{26DDF500-9D85-4755-8C42-FE8A63996E01}" type="presOf" srcId="{41E692FD-7AB5-4FAB-9A59-6D7A1F3F839C}" destId="{700DC03B-FDEC-4028-9850-70F82F0E44F2}" srcOrd="1" destOrd="0" presId="urn:microsoft.com/office/officeart/2005/8/layout/process5"/>
    <dgm:cxn modelId="{12F84EB1-E77A-445F-85BB-8750CB5EDBC5}" srcId="{F63C5AE4-543C-4056-956C-5A5130652744}" destId="{A7C4AA61-F5BA-4278-9849-AF33F66A7E1B}" srcOrd="1" destOrd="0" parTransId="{79204A8E-7A34-4B19-90AB-C91396B864AC}" sibTransId="{620602FD-35F9-40BC-BA79-EF9717B7DDEF}"/>
    <dgm:cxn modelId="{703FC294-29B2-464A-B87C-E39108803CC7}" srcId="{8794BF64-8E50-4EAE-B8B9-C421BD25800B}" destId="{F26D13E5-4E4C-44FA-B2EB-75F377C0B17C}" srcOrd="0" destOrd="0" parTransId="{8389430B-FC84-4C75-8249-6E473D5C638D}" sibTransId="{568CFE7F-169B-4635-822A-453EE2CC4101}"/>
    <dgm:cxn modelId="{DA1FEFB6-F3E7-42EC-8DF5-082D4B9BB3B9}" srcId="{218CD27A-D510-447B-BC16-75DF4514E07D}" destId="{4681134E-A3A8-44B1-B61C-ADBFE36652FB}" srcOrd="3" destOrd="0" parTransId="{E4C1E56D-D1F8-4609-AC29-F7F5EDAADD7F}" sibTransId="{774D9AAF-4C3A-4DBF-83CD-4E433E530F4D}"/>
    <dgm:cxn modelId="{FB6E3A58-675B-470F-9BC1-0087F121403D}" type="presOf" srcId="{8AF09F5C-9820-4194-8084-A34868DE3F86}" destId="{C69FFC23-A496-4B8A-A4B0-BDEED447ACF5}" srcOrd="1" destOrd="0" presId="urn:microsoft.com/office/officeart/2005/8/layout/process5"/>
    <dgm:cxn modelId="{752D49B1-CD90-41AF-A918-A5AFAC26C584}" srcId="{218CD27A-D510-447B-BC16-75DF4514E07D}" destId="{57B9AF93-C9FB-41E4-A173-A52E8982746D}" srcOrd="2" destOrd="0" parTransId="{B68A80A0-F4B4-4775-B05B-AAE635D4CB7D}" sibTransId="{C102FB00-892A-46D4-B2F7-7390CD01A1A5}"/>
    <dgm:cxn modelId="{6C2F336E-6900-451C-926F-5DDF9D7C874E}" type="presOf" srcId="{F26D13E5-4E4C-44FA-B2EB-75F377C0B17C}" destId="{80E19A22-D5F5-4082-9C07-A2EFBF841E85}" srcOrd="0" destOrd="1" presId="urn:microsoft.com/office/officeart/2005/8/layout/process5"/>
    <dgm:cxn modelId="{A7DC33B8-979F-4AAE-9E32-E6CC7297B23D}" srcId="{043B9AB8-F8DE-415D-99D5-DE7EC3CC299F}" destId="{CBACB0A9-91F7-479F-9C0D-0CE8E5FA8C04}" srcOrd="3" destOrd="0" parTransId="{3281881D-3F97-4B08-9803-4F11A1018463}" sibTransId="{8AF09F5C-9820-4194-8084-A34868DE3F86}"/>
    <dgm:cxn modelId="{54A12BB2-20A9-473C-8270-A7565B16C0C2}" srcId="{043B9AB8-F8DE-415D-99D5-DE7EC3CC299F}" destId="{8F08ED55-6803-4865-8359-1939ADEDF351}" srcOrd="1" destOrd="0" parTransId="{7E5000DA-A9D7-4760-87C2-9EE9AE656752}" sibTransId="{5D5DC8D1-F234-48FB-A35F-887C634B1867}"/>
    <dgm:cxn modelId="{A7AE94D8-023D-406E-A13C-AD07E5D09DC0}" srcId="{043B9AB8-F8DE-415D-99D5-DE7EC3CC299F}" destId="{218CD27A-D510-447B-BC16-75DF4514E07D}" srcOrd="0" destOrd="0" parTransId="{7BEC8B94-5A90-4EAA-8CA3-3153A64795BD}" sibTransId="{C23B154C-0D2F-4A2D-9947-6C6F6B0BF7E5}"/>
    <dgm:cxn modelId="{179E3376-5E48-46F6-A91B-C5F1225B1A20}" srcId="{6926B9CC-38ED-4ACF-86B6-4823E2E00D42}" destId="{0C338F1A-7A6A-4B8C-8E64-FCA6CA610B9A}" srcOrd="0" destOrd="0" parTransId="{6F010213-6314-46C7-8A82-A9F28BB7D9E1}" sibTransId="{5E510E18-79C1-44A2-9B0C-7AAAECA55FFC}"/>
    <dgm:cxn modelId="{C2FCCB31-9C45-4C66-9660-B8B89F83765D}" type="presOf" srcId="{5D5DC8D1-F234-48FB-A35F-887C634B1867}" destId="{7474AE77-C86C-4EDB-AB1A-10E43F309B41}" srcOrd="0" destOrd="0" presId="urn:microsoft.com/office/officeart/2005/8/layout/process5"/>
    <dgm:cxn modelId="{79457BC6-06F5-41DF-97E2-DCAA0491C26B}" srcId="{043B9AB8-F8DE-415D-99D5-DE7EC3CC299F}" destId="{9BA8C8A3-3AC8-425F-A55C-60D9E8176DA0}" srcOrd="4" destOrd="0" parTransId="{CE35141C-9530-44D8-B27F-D778BE15172E}" sibTransId="{93E02FD0-8C90-4ABB-B7B3-2C9FA855E940}"/>
    <dgm:cxn modelId="{46582D16-94EA-4DF3-A0B4-61BF53A2D8B4}" srcId="{CBACB0A9-91F7-479F-9C0D-0CE8E5FA8C04}" destId="{49C1F03D-5552-4A9A-9513-9E537589FF1B}" srcOrd="0" destOrd="0" parTransId="{5D44546F-9FF8-4005-8D81-0DA2EC7090AF}" sibTransId="{407F1C92-03FC-4E6C-9334-9A2AE325DCDF}"/>
    <dgm:cxn modelId="{E78F804A-966B-432C-997A-A5F7968340BE}" type="presOf" srcId="{93E02FD0-8C90-4ABB-B7B3-2C9FA855E940}" destId="{71429A73-6AA2-4899-9AF3-5D1CB894D03F}" srcOrd="1" destOrd="0" presId="urn:microsoft.com/office/officeart/2005/8/layout/process5"/>
    <dgm:cxn modelId="{ECCD33BA-2463-4D37-A3C5-D787B34F582E}" type="presOf" srcId="{6926B9CC-38ED-4ACF-86B6-4823E2E00D42}" destId="{794135C7-3BA0-4410-B0C9-BC5DFAF2CF4C}" srcOrd="0" destOrd="0" presId="urn:microsoft.com/office/officeart/2005/8/layout/process5"/>
    <dgm:cxn modelId="{AFED9B9F-323E-42B0-BDED-01B72C8C50E3}" srcId="{8F08ED55-6803-4865-8359-1939ADEDF351}" destId="{DE3BB0ED-E80F-4C31-8816-974693C39B5F}" srcOrd="0" destOrd="0" parTransId="{0F63AF58-82F0-4EF7-8F00-6AE7FB575BAE}" sibTransId="{E369D6B6-853D-4D2A-932C-653B18441D67}"/>
    <dgm:cxn modelId="{04018868-8EB8-49D0-8769-163A379D8CD4}" type="presOf" srcId="{49C1F03D-5552-4A9A-9513-9E537589FF1B}" destId="{A97DF7D3-5BA9-4100-B1A0-DE90770C69E7}" srcOrd="0" destOrd="1" presId="urn:microsoft.com/office/officeart/2005/8/layout/process5"/>
    <dgm:cxn modelId="{726755EB-53D4-4643-A3E6-358106DE4949}" type="presOf" srcId="{4C214BC4-ECC6-4BA7-A12F-A6AA95E8F517}" destId="{B2102BCC-18D2-4730-AE9A-AE6430FED7D4}" srcOrd="1" destOrd="0" presId="urn:microsoft.com/office/officeart/2005/8/layout/process5"/>
    <dgm:cxn modelId="{92D5C5AF-024B-4A1B-85C9-C32A8A46BE13}" type="presOf" srcId="{CBACB0A9-91F7-479F-9C0D-0CE8E5FA8C04}" destId="{A97DF7D3-5BA9-4100-B1A0-DE90770C69E7}" srcOrd="0" destOrd="0" presId="urn:microsoft.com/office/officeart/2005/8/layout/process5"/>
    <dgm:cxn modelId="{3F867829-0370-4CE1-A52B-4D4762B0C71F}" type="presOf" srcId="{9CF9A522-5C8C-4793-80ED-CC005E769C2B}" destId="{35471E39-E403-400F-9027-9B02798CBBA4}" srcOrd="0" destOrd="0" presId="urn:microsoft.com/office/officeart/2005/8/layout/process5"/>
    <dgm:cxn modelId="{9D578031-604C-458F-8342-8A2E12CAD18B}" type="presOf" srcId="{C23B154C-0D2F-4A2D-9947-6C6F6B0BF7E5}" destId="{926D24B7-616B-476A-9C37-85F03C99EF71}" srcOrd="1" destOrd="0" presId="urn:microsoft.com/office/officeart/2005/8/layout/process5"/>
    <dgm:cxn modelId="{D376A760-74A4-4F3E-9CB8-06C3383D5F32}" srcId="{043B9AB8-F8DE-415D-99D5-DE7EC3CC299F}" destId="{8794BF64-8E50-4EAE-B8B9-C421BD25800B}" srcOrd="6" destOrd="0" parTransId="{1ACD7BFB-FF39-4CF9-9764-C94DBA3C099A}" sibTransId="{41E692FD-7AB5-4FAB-9A59-6D7A1F3F839C}"/>
    <dgm:cxn modelId="{1D0430CA-743F-4E3B-B87E-6635CE7A75FE}" type="presOf" srcId="{8794BF64-8E50-4EAE-B8B9-C421BD25800B}" destId="{80E19A22-D5F5-4082-9C07-A2EFBF841E85}" srcOrd="0" destOrd="0" presId="urn:microsoft.com/office/officeart/2005/8/layout/process5"/>
    <dgm:cxn modelId="{C349694F-A1B6-4DFE-9CC6-3E2FFC494D92}" type="presOf" srcId="{41E692FD-7AB5-4FAB-9A59-6D7A1F3F839C}" destId="{A8DD4074-7034-42D0-8C77-5F1C8F0BA45D}" srcOrd="0" destOrd="0" presId="urn:microsoft.com/office/officeart/2005/8/layout/process5"/>
    <dgm:cxn modelId="{46DCF4E5-BC63-4C9D-BCF8-2F4F666A7143}" srcId="{F63C5AE4-543C-4056-956C-5A5130652744}" destId="{4A43C22C-7A34-4216-8901-CCF7DBA32037}" srcOrd="0" destOrd="0" parTransId="{75FAD9CD-E107-49B3-8324-3CA645A728AA}" sibTransId="{F2F8C1D2-1764-49C7-B43D-D7DBDAD347E4}"/>
    <dgm:cxn modelId="{3519B335-6520-46E1-B4DC-58D48C8BE1BB}" srcId="{218CD27A-D510-447B-BC16-75DF4514E07D}" destId="{83E26E54-D7D2-4486-8EF1-DEDAC575210C}" srcOrd="1" destOrd="0" parTransId="{81A45655-3F2A-4BE3-A058-0147EB5A9E23}" sibTransId="{389A6280-3C9A-4EF4-B370-4BD5D7CAF2FA}"/>
    <dgm:cxn modelId="{300FCBD5-7EA2-42CB-B56C-9DC4D01B9689}" type="presOf" srcId="{C23B154C-0D2F-4A2D-9947-6C6F6B0BF7E5}" destId="{5DEFB28B-9C6B-4409-B996-4574842B74E9}" srcOrd="0" destOrd="0" presId="urn:microsoft.com/office/officeart/2005/8/layout/process5"/>
    <dgm:cxn modelId="{B5EB2C55-0C65-4B9D-8A1A-A2617D80DE76}" type="presOf" srcId="{93E02FD0-8C90-4ABB-B7B3-2C9FA855E940}" destId="{1BCDBE8A-5EEE-4200-A623-84FCFE082E2C}" srcOrd="0" destOrd="0" presId="urn:microsoft.com/office/officeart/2005/8/layout/process5"/>
    <dgm:cxn modelId="{6B265488-9872-46F9-A28C-17069D88F4F8}" type="presOf" srcId="{4A43C22C-7A34-4216-8901-CCF7DBA32037}" destId="{D854A392-0EC7-4FD0-866D-108A4E640A9A}" srcOrd="0" destOrd="1" presId="urn:microsoft.com/office/officeart/2005/8/layout/process5"/>
    <dgm:cxn modelId="{FEE8E619-B780-4F46-83C5-92BBF5FEC099}" type="presOf" srcId="{57B9AF93-C9FB-41E4-A173-A52E8982746D}" destId="{C1A09EB1-6F5A-430A-9F3E-CF57904358A6}" srcOrd="0" destOrd="3" presId="urn:microsoft.com/office/officeart/2005/8/layout/process5"/>
    <dgm:cxn modelId="{57B77A78-A393-4936-8D90-076853A32A4D}" type="presOf" srcId="{4C214BC4-ECC6-4BA7-A12F-A6AA95E8F517}" destId="{7767C69E-502D-4429-B60D-403242C6EDAA}" srcOrd="0" destOrd="0" presId="urn:microsoft.com/office/officeart/2005/8/layout/process5"/>
    <dgm:cxn modelId="{42E9AD9A-2BC5-429E-9196-5BDD7FCB877E}" type="presOf" srcId="{9BA8C8A3-3AC8-425F-A55C-60D9E8176DA0}" destId="{EC9D1E90-152B-4B72-89D9-CD88C54C0EC6}" srcOrd="0" destOrd="0" presId="urn:microsoft.com/office/officeart/2005/8/layout/process5"/>
    <dgm:cxn modelId="{5F0D241A-432A-4EEF-915F-BCB2501828D5}" type="presOf" srcId="{F63C5AE4-543C-4056-956C-5A5130652744}" destId="{D854A392-0EC7-4FD0-866D-108A4E640A9A}" srcOrd="0" destOrd="0" presId="urn:microsoft.com/office/officeart/2005/8/layout/process5"/>
    <dgm:cxn modelId="{632A6353-0868-4936-84E5-349E3C69459F}" srcId="{EFFE38DA-C078-4FD6-9CC2-7CF38C0BC0D5}" destId="{08A6E76A-E9F4-4A8C-AB13-77785D5DA26C}" srcOrd="0" destOrd="0" parTransId="{4D0F51F2-96F5-4691-9F5C-DC0B969B10DC}" sibTransId="{2C67971A-0F42-4933-BDF7-B4B39A0BD26E}"/>
    <dgm:cxn modelId="{8D6DF258-2DC7-47AC-8BE7-4C07F2C07452}" type="presOf" srcId="{8AF09F5C-9820-4194-8084-A34868DE3F86}" destId="{06210A15-B5FC-441A-8C81-3714FECFFBE2}" srcOrd="0" destOrd="0" presId="urn:microsoft.com/office/officeart/2005/8/layout/process5"/>
    <dgm:cxn modelId="{B6BDCE1A-684C-4D70-A9A6-461DCBA3CC4C}" type="presOf" srcId="{8F08ED55-6803-4865-8359-1939ADEDF351}" destId="{03AE03DD-5C31-4DEC-9DBC-C12F0B4E39DD}" srcOrd="0" destOrd="0" presId="urn:microsoft.com/office/officeart/2005/8/layout/process5"/>
    <dgm:cxn modelId="{DAE4E248-7AB5-434D-A9DF-3DDE13EEBCB7}" type="presOf" srcId="{0C338F1A-7A6A-4B8C-8E64-FCA6CA610B9A}" destId="{794135C7-3BA0-4410-B0C9-BC5DFAF2CF4C}" srcOrd="0" destOrd="1" presId="urn:microsoft.com/office/officeart/2005/8/layout/process5"/>
    <dgm:cxn modelId="{CD7FF5B0-E52D-4D0C-AD83-E0808CA68858}" srcId="{043B9AB8-F8DE-415D-99D5-DE7EC3CC299F}" destId="{EFFE38DA-C078-4FD6-9CC2-7CF38C0BC0D5}" srcOrd="7" destOrd="0" parTransId="{C8819495-969C-4FB2-95E2-0EC960B5783D}" sibTransId="{E3B061C1-04E6-4CCF-9E5F-9002C460CDEC}"/>
    <dgm:cxn modelId="{F6835C66-77C3-4D54-8E57-85FF8412ADFF}" type="presOf" srcId="{DE3BB0ED-E80F-4C31-8816-974693C39B5F}" destId="{03AE03DD-5C31-4DEC-9DBC-C12F0B4E39DD}" srcOrd="0" destOrd="1" presId="urn:microsoft.com/office/officeart/2005/8/layout/process5"/>
    <dgm:cxn modelId="{A2C7634B-75F7-4875-8F0D-06AFF852277D}" type="presOf" srcId="{08A6E76A-E9F4-4A8C-AB13-77785D5DA26C}" destId="{5CF8E2C4-59C9-459B-BDCF-B97CA5BF6644}" srcOrd="0" destOrd="1" presId="urn:microsoft.com/office/officeart/2005/8/layout/process5"/>
    <dgm:cxn modelId="{129CABA7-C1AF-4089-B359-AE899F96799E}" type="presOf" srcId="{9CF9A522-5C8C-4793-80ED-CC005E769C2B}" destId="{9C4737A0-8C7C-46DA-ACE1-4E541D7076E8}" srcOrd="1" destOrd="0" presId="urn:microsoft.com/office/officeart/2005/8/layout/process5"/>
    <dgm:cxn modelId="{318E11DE-5F97-4F23-B1C7-BB17E3908514}" srcId="{043B9AB8-F8DE-415D-99D5-DE7EC3CC299F}" destId="{F63C5AE4-543C-4056-956C-5A5130652744}" srcOrd="5" destOrd="0" parTransId="{634E594E-0017-4808-8B1B-155434F73D9B}" sibTransId="{9CF9A522-5C8C-4793-80ED-CC005E769C2B}"/>
    <dgm:cxn modelId="{3B9C6C30-A28C-4E80-A20E-C7D2CB4B051A}" type="presOf" srcId="{7082655E-A104-4CE8-AB62-D9B10E330149}" destId="{C1A09EB1-6F5A-430A-9F3E-CF57904358A6}" srcOrd="0" destOrd="1" presId="urn:microsoft.com/office/officeart/2005/8/layout/process5"/>
    <dgm:cxn modelId="{A0B28D89-AB8E-448A-A43C-B1191CB609C9}" type="presOf" srcId="{4681134E-A3A8-44B1-B61C-ADBFE36652FB}" destId="{C1A09EB1-6F5A-430A-9F3E-CF57904358A6}" srcOrd="0" destOrd="4" presId="urn:microsoft.com/office/officeart/2005/8/layout/process5"/>
    <dgm:cxn modelId="{AA06E36D-FFB5-4A5B-AF57-4CFDE0CC1DF9}" type="presOf" srcId="{1A12AAF1-EB12-4713-86AF-5AE9755564F0}" destId="{C1A09EB1-6F5A-430A-9F3E-CF57904358A6}" srcOrd="0" destOrd="5" presId="urn:microsoft.com/office/officeart/2005/8/layout/process5"/>
    <dgm:cxn modelId="{F5A330E6-9919-4C32-83A2-920208D368CD}" type="presOf" srcId="{A7C4AA61-F5BA-4278-9849-AF33F66A7E1B}" destId="{D854A392-0EC7-4FD0-866D-108A4E640A9A}" srcOrd="0" destOrd="2" presId="urn:microsoft.com/office/officeart/2005/8/layout/process5"/>
    <dgm:cxn modelId="{B8B198E2-7F56-455E-9CC7-BBFABDA49F92}" type="presParOf" srcId="{E4E036C2-9D5C-4D7F-BF21-151351EAB8C6}" destId="{C1A09EB1-6F5A-430A-9F3E-CF57904358A6}" srcOrd="0" destOrd="0" presId="urn:microsoft.com/office/officeart/2005/8/layout/process5"/>
    <dgm:cxn modelId="{B754DFAB-E90D-4073-9518-D29C40B49F8F}" type="presParOf" srcId="{E4E036C2-9D5C-4D7F-BF21-151351EAB8C6}" destId="{5DEFB28B-9C6B-4409-B996-4574842B74E9}" srcOrd="1" destOrd="0" presId="urn:microsoft.com/office/officeart/2005/8/layout/process5"/>
    <dgm:cxn modelId="{CBC964F9-9BC1-4839-851B-859ACB77AF5F}" type="presParOf" srcId="{5DEFB28B-9C6B-4409-B996-4574842B74E9}" destId="{926D24B7-616B-476A-9C37-85F03C99EF71}" srcOrd="0" destOrd="0" presId="urn:microsoft.com/office/officeart/2005/8/layout/process5"/>
    <dgm:cxn modelId="{609C16EF-B3F2-4D3A-90F0-FC2E01C40AE5}" type="presParOf" srcId="{E4E036C2-9D5C-4D7F-BF21-151351EAB8C6}" destId="{03AE03DD-5C31-4DEC-9DBC-C12F0B4E39DD}" srcOrd="2" destOrd="0" presId="urn:microsoft.com/office/officeart/2005/8/layout/process5"/>
    <dgm:cxn modelId="{7A7CAFFC-71A0-4E06-A7A3-21026E85F3BA}" type="presParOf" srcId="{E4E036C2-9D5C-4D7F-BF21-151351EAB8C6}" destId="{7474AE77-C86C-4EDB-AB1A-10E43F309B41}" srcOrd="3" destOrd="0" presId="urn:microsoft.com/office/officeart/2005/8/layout/process5"/>
    <dgm:cxn modelId="{311BF8F1-A808-457D-BE13-5450537D8735}" type="presParOf" srcId="{7474AE77-C86C-4EDB-AB1A-10E43F309B41}" destId="{D2D09E0D-1839-4678-9FC4-A9161CCA4760}" srcOrd="0" destOrd="0" presId="urn:microsoft.com/office/officeart/2005/8/layout/process5"/>
    <dgm:cxn modelId="{7CE85D26-9163-4FD4-80EE-2A4B90411C56}" type="presParOf" srcId="{E4E036C2-9D5C-4D7F-BF21-151351EAB8C6}" destId="{794135C7-3BA0-4410-B0C9-BC5DFAF2CF4C}" srcOrd="4" destOrd="0" presId="urn:microsoft.com/office/officeart/2005/8/layout/process5"/>
    <dgm:cxn modelId="{0D0C0EEC-866C-4017-9B82-E007255D49E2}" type="presParOf" srcId="{E4E036C2-9D5C-4D7F-BF21-151351EAB8C6}" destId="{7767C69E-502D-4429-B60D-403242C6EDAA}" srcOrd="5" destOrd="0" presId="urn:microsoft.com/office/officeart/2005/8/layout/process5"/>
    <dgm:cxn modelId="{D588A57F-25B0-443D-9B95-F237E609363D}" type="presParOf" srcId="{7767C69E-502D-4429-B60D-403242C6EDAA}" destId="{B2102BCC-18D2-4730-AE9A-AE6430FED7D4}" srcOrd="0" destOrd="0" presId="urn:microsoft.com/office/officeart/2005/8/layout/process5"/>
    <dgm:cxn modelId="{03E186B5-4B7A-4755-A2C1-F731A91EA9F1}" type="presParOf" srcId="{E4E036C2-9D5C-4D7F-BF21-151351EAB8C6}" destId="{A97DF7D3-5BA9-4100-B1A0-DE90770C69E7}" srcOrd="6" destOrd="0" presId="urn:microsoft.com/office/officeart/2005/8/layout/process5"/>
    <dgm:cxn modelId="{0515600D-EC0A-4463-8BE4-1AEC0F718E62}" type="presParOf" srcId="{E4E036C2-9D5C-4D7F-BF21-151351EAB8C6}" destId="{06210A15-B5FC-441A-8C81-3714FECFFBE2}" srcOrd="7" destOrd="0" presId="urn:microsoft.com/office/officeart/2005/8/layout/process5"/>
    <dgm:cxn modelId="{08F818BC-3491-4917-B3AD-398017481AA0}" type="presParOf" srcId="{06210A15-B5FC-441A-8C81-3714FECFFBE2}" destId="{C69FFC23-A496-4B8A-A4B0-BDEED447ACF5}" srcOrd="0" destOrd="0" presId="urn:microsoft.com/office/officeart/2005/8/layout/process5"/>
    <dgm:cxn modelId="{C340B634-4160-4CE8-ADD8-0B1337B95716}" type="presParOf" srcId="{E4E036C2-9D5C-4D7F-BF21-151351EAB8C6}" destId="{EC9D1E90-152B-4B72-89D9-CD88C54C0EC6}" srcOrd="8" destOrd="0" presId="urn:microsoft.com/office/officeart/2005/8/layout/process5"/>
    <dgm:cxn modelId="{42FB0B67-B76A-4065-9AC2-03850241CE2A}" type="presParOf" srcId="{E4E036C2-9D5C-4D7F-BF21-151351EAB8C6}" destId="{1BCDBE8A-5EEE-4200-A623-84FCFE082E2C}" srcOrd="9" destOrd="0" presId="urn:microsoft.com/office/officeart/2005/8/layout/process5"/>
    <dgm:cxn modelId="{35B7D97E-1BC1-434A-8F06-2F63C1F7CD48}" type="presParOf" srcId="{1BCDBE8A-5EEE-4200-A623-84FCFE082E2C}" destId="{71429A73-6AA2-4899-9AF3-5D1CB894D03F}" srcOrd="0" destOrd="0" presId="urn:microsoft.com/office/officeart/2005/8/layout/process5"/>
    <dgm:cxn modelId="{F033EEDC-B288-4B87-8BF1-C642F556936E}" type="presParOf" srcId="{E4E036C2-9D5C-4D7F-BF21-151351EAB8C6}" destId="{D854A392-0EC7-4FD0-866D-108A4E640A9A}" srcOrd="10" destOrd="0" presId="urn:microsoft.com/office/officeart/2005/8/layout/process5"/>
    <dgm:cxn modelId="{F953256A-1CBD-4C04-9166-BE264582B30E}" type="presParOf" srcId="{E4E036C2-9D5C-4D7F-BF21-151351EAB8C6}" destId="{35471E39-E403-400F-9027-9B02798CBBA4}" srcOrd="11" destOrd="0" presId="urn:microsoft.com/office/officeart/2005/8/layout/process5"/>
    <dgm:cxn modelId="{4F244820-CA99-4631-B01D-658D18271EE2}" type="presParOf" srcId="{35471E39-E403-400F-9027-9B02798CBBA4}" destId="{9C4737A0-8C7C-46DA-ACE1-4E541D7076E8}" srcOrd="0" destOrd="0" presId="urn:microsoft.com/office/officeart/2005/8/layout/process5"/>
    <dgm:cxn modelId="{D0B4D5BB-A9A3-4533-8C6A-7578E9A0EFE3}" type="presParOf" srcId="{E4E036C2-9D5C-4D7F-BF21-151351EAB8C6}" destId="{80E19A22-D5F5-4082-9C07-A2EFBF841E85}" srcOrd="12" destOrd="0" presId="urn:microsoft.com/office/officeart/2005/8/layout/process5"/>
    <dgm:cxn modelId="{1798FDDE-8714-49FB-AAC9-4665C52B0F94}" type="presParOf" srcId="{E4E036C2-9D5C-4D7F-BF21-151351EAB8C6}" destId="{A8DD4074-7034-42D0-8C77-5F1C8F0BA45D}" srcOrd="13" destOrd="0" presId="urn:microsoft.com/office/officeart/2005/8/layout/process5"/>
    <dgm:cxn modelId="{97162117-67FD-427F-8F09-A08BEAFC81F6}" type="presParOf" srcId="{A8DD4074-7034-42D0-8C77-5F1C8F0BA45D}" destId="{700DC03B-FDEC-4028-9850-70F82F0E44F2}" srcOrd="0" destOrd="0" presId="urn:microsoft.com/office/officeart/2005/8/layout/process5"/>
    <dgm:cxn modelId="{B640EDDA-4C40-4119-A67A-265701EC279D}" type="presParOf" srcId="{E4E036C2-9D5C-4D7F-BF21-151351EAB8C6}" destId="{5CF8E2C4-59C9-459B-BDCF-B97CA5BF6644}" srcOrd="14"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DE54E8B-9DD6-4D24-9A56-41350F1A6769}" type="doc">
      <dgm:prSet loTypeId="urn:microsoft.com/office/officeart/2005/8/layout/matrix3" loCatId="matrix" qsTypeId="urn:microsoft.com/office/officeart/2005/8/quickstyle/3d1" qsCatId="3D" csTypeId="urn:microsoft.com/office/officeart/2005/8/colors/accent1_2" csCatId="accent1" phldr="1"/>
      <dgm:spPr/>
      <dgm:t>
        <a:bodyPr/>
        <a:lstStyle/>
        <a:p>
          <a:endParaRPr lang="en-GB"/>
        </a:p>
      </dgm:t>
    </dgm:pt>
    <dgm:pt modelId="{EF6E6379-A772-4AD0-B610-F3D6D8E443D4}">
      <dgm:prSet phldrT="[Text]" custT="1"/>
      <dgm:spPr/>
      <dgm:t>
        <a:bodyPr/>
        <a:lstStyle/>
        <a:p>
          <a:r>
            <a:rPr lang="en-GB" sz="2800" dirty="0" smtClean="0"/>
            <a:t>How many objectives?</a:t>
          </a:r>
          <a:endParaRPr lang="en-GB" sz="2800" dirty="0"/>
        </a:p>
      </dgm:t>
    </dgm:pt>
    <dgm:pt modelId="{207F0652-A43D-4AFA-BC5F-0E451BB8C05B}" type="parTrans" cxnId="{8601EC02-F6F5-424D-81B9-08B45966A04D}">
      <dgm:prSet/>
      <dgm:spPr/>
      <dgm:t>
        <a:bodyPr/>
        <a:lstStyle/>
        <a:p>
          <a:endParaRPr lang="en-GB" sz="2400"/>
        </a:p>
      </dgm:t>
    </dgm:pt>
    <dgm:pt modelId="{117ECBB3-DB14-4A83-A2FD-CC737E3C3891}" type="sibTrans" cxnId="{8601EC02-F6F5-424D-81B9-08B45966A04D}">
      <dgm:prSet/>
      <dgm:spPr/>
      <dgm:t>
        <a:bodyPr/>
        <a:lstStyle/>
        <a:p>
          <a:endParaRPr lang="en-GB" sz="2400"/>
        </a:p>
      </dgm:t>
    </dgm:pt>
    <dgm:pt modelId="{FEED7562-4405-4758-BAAF-F048401D65D7}">
      <dgm:prSet phldrT="[Text]" custT="1"/>
      <dgm:spPr/>
      <dgm:t>
        <a:bodyPr/>
        <a:lstStyle/>
        <a:p>
          <a:r>
            <a:rPr lang="en-GB" sz="2800" dirty="0" smtClean="0"/>
            <a:t>Over what time period?</a:t>
          </a:r>
          <a:endParaRPr lang="en-GB" sz="2800" dirty="0"/>
        </a:p>
      </dgm:t>
    </dgm:pt>
    <dgm:pt modelId="{9C567956-26DE-4E9E-A540-7004E8EDBE5A}" type="parTrans" cxnId="{F997920A-C77F-420F-B77F-6B67096CA226}">
      <dgm:prSet/>
      <dgm:spPr/>
      <dgm:t>
        <a:bodyPr/>
        <a:lstStyle/>
        <a:p>
          <a:endParaRPr lang="en-GB" sz="2400"/>
        </a:p>
      </dgm:t>
    </dgm:pt>
    <dgm:pt modelId="{2E29C992-CB94-453E-B3D4-A4EB9FA5DD8A}" type="sibTrans" cxnId="{F997920A-C77F-420F-B77F-6B67096CA226}">
      <dgm:prSet/>
      <dgm:spPr/>
      <dgm:t>
        <a:bodyPr/>
        <a:lstStyle/>
        <a:p>
          <a:endParaRPr lang="en-GB" sz="2400"/>
        </a:p>
      </dgm:t>
    </dgm:pt>
    <dgm:pt modelId="{B50660F5-B854-4C11-8DAD-FB067EB62766}">
      <dgm:prSet phldrT="[Text]" custT="1"/>
      <dgm:spPr/>
      <dgm:t>
        <a:bodyPr/>
        <a:lstStyle/>
        <a:p>
          <a:r>
            <a:rPr lang="en-GB" sz="2800" dirty="0" smtClean="0"/>
            <a:t>Can they be changed?</a:t>
          </a:r>
          <a:endParaRPr lang="en-GB" sz="2800" dirty="0"/>
        </a:p>
      </dgm:t>
    </dgm:pt>
    <dgm:pt modelId="{B5297EEF-7DB5-4F99-B574-EA815C2AED71}" type="parTrans" cxnId="{63DDCA37-EDDA-4C85-9CBE-06882FCAFCFB}">
      <dgm:prSet/>
      <dgm:spPr/>
      <dgm:t>
        <a:bodyPr/>
        <a:lstStyle/>
        <a:p>
          <a:endParaRPr lang="en-GB" sz="2400"/>
        </a:p>
      </dgm:t>
    </dgm:pt>
    <dgm:pt modelId="{D3B2D3A0-91B7-4561-BE3A-2560E376E71F}" type="sibTrans" cxnId="{63DDCA37-EDDA-4C85-9CBE-06882FCAFCFB}">
      <dgm:prSet/>
      <dgm:spPr/>
      <dgm:t>
        <a:bodyPr/>
        <a:lstStyle/>
        <a:p>
          <a:endParaRPr lang="en-GB" sz="2400"/>
        </a:p>
      </dgm:t>
    </dgm:pt>
    <dgm:pt modelId="{2A1E9B7E-797B-4A98-9F6F-AC45D81556AE}">
      <dgm:prSet phldrT="[Text]" custT="1"/>
      <dgm:spPr/>
      <dgm:t>
        <a:bodyPr/>
        <a:lstStyle/>
        <a:p>
          <a:r>
            <a:rPr lang="en-GB" sz="2800" dirty="0" smtClean="0"/>
            <a:t>How easy or difficult?</a:t>
          </a:r>
          <a:endParaRPr lang="en-GB" sz="2800" dirty="0"/>
        </a:p>
      </dgm:t>
    </dgm:pt>
    <dgm:pt modelId="{885D689F-C569-497C-A9A6-D65240D5FB79}" type="parTrans" cxnId="{7611DDAA-E582-4633-B32B-7B062A91D854}">
      <dgm:prSet/>
      <dgm:spPr/>
      <dgm:t>
        <a:bodyPr/>
        <a:lstStyle/>
        <a:p>
          <a:endParaRPr lang="en-GB" sz="2400"/>
        </a:p>
      </dgm:t>
    </dgm:pt>
    <dgm:pt modelId="{8F8E6036-BFE7-471B-A882-113879C137C5}" type="sibTrans" cxnId="{7611DDAA-E582-4633-B32B-7B062A91D854}">
      <dgm:prSet/>
      <dgm:spPr/>
      <dgm:t>
        <a:bodyPr/>
        <a:lstStyle/>
        <a:p>
          <a:endParaRPr lang="en-GB" sz="2400"/>
        </a:p>
      </dgm:t>
    </dgm:pt>
    <dgm:pt modelId="{405466B3-3FFB-42CB-A29A-BBF0E682BE98}" type="pres">
      <dgm:prSet presAssocID="{EDE54E8B-9DD6-4D24-9A56-41350F1A6769}" presName="matrix" presStyleCnt="0">
        <dgm:presLayoutVars>
          <dgm:chMax val="1"/>
          <dgm:dir/>
          <dgm:resizeHandles val="exact"/>
        </dgm:presLayoutVars>
      </dgm:prSet>
      <dgm:spPr/>
      <dgm:t>
        <a:bodyPr/>
        <a:lstStyle/>
        <a:p>
          <a:endParaRPr lang="en-GB"/>
        </a:p>
      </dgm:t>
    </dgm:pt>
    <dgm:pt modelId="{A7612603-D3A4-4A7D-902F-55C6DF33D34A}" type="pres">
      <dgm:prSet presAssocID="{EDE54E8B-9DD6-4D24-9A56-41350F1A6769}" presName="diamond" presStyleLbl="bgShp" presStyleIdx="0" presStyleCnt="1"/>
      <dgm:spPr/>
    </dgm:pt>
    <dgm:pt modelId="{4719E1B0-08A6-4BEF-ACA9-A09084A2F428}" type="pres">
      <dgm:prSet presAssocID="{EDE54E8B-9DD6-4D24-9A56-41350F1A6769}" presName="quad1" presStyleLbl="node1" presStyleIdx="0" presStyleCnt="4">
        <dgm:presLayoutVars>
          <dgm:chMax val="0"/>
          <dgm:chPref val="0"/>
          <dgm:bulletEnabled val="1"/>
        </dgm:presLayoutVars>
      </dgm:prSet>
      <dgm:spPr/>
      <dgm:t>
        <a:bodyPr/>
        <a:lstStyle/>
        <a:p>
          <a:endParaRPr lang="en-GB"/>
        </a:p>
      </dgm:t>
    </dgm:pt>
    <dgm:pt modelId="{D5642C7D-052B-457D-B744-FFC7A522894A}" type="pres">
      <dgm:prSet presAssocID="{EDE54E8B-9DD6-4D24-9A56-41350F1A6769}" presName="quad2" presStyleLbl="node1" presStyleIdx="1" presStyleCnt="4">
        <dgm:presLayoutVars>
          <dgm:chMax val="0"/>
          <dgm:chPref val="0"/>
          <dgm:bulletEnabled val="1"/>
        </dgm:presLayoutVars>
      </dgm:prSet>
      <dgm:spPr/>
      <dgm:t>
        <a:bodyPr/>
        <a:lstStyle/>
        <a:p>
          <a:endParaRPr lang="en-GB"/>
        </a:p>
      </dgm:t>
    </dgm:pt>
    <dgm:pt modelId="{0D621F99-70D2-46F3-BA58-429F9D29D8F9}" type="pres">
      <dgm:prSet presAssocID="{EDE54E8B-9DD6-4D24-9A56-41350F1A6769}" presName="quad3" presStyleLbl="node1" presStyleIdx="2" presStyleCnt="4">
        <dgm:presLayoutVars>
          <dgm:chMax val="0"/>
          <dgm:chPref val="0"/>
          <dgm:bulletEnabled val="1"/>
        </dgm:presLayoutVars>
      </dgm:prSet>
      <dgm:spPr/>
      <dgm:t>
        <a:bodyPr/>
        <a:lstStyle/>
        <a:p>
          <a:endParaRPr lang="en-GB"/>
        </a:p>
      </dgm:t>
    </dgm:pt>
    <dgm:pt modelId="{B3841970-9D4C-4928-AE3A-4C276F1FC983}" type="pres">
      <dgm:prSet presAssocID="{EDE54E8B-9DD6-4D24-9A56-41350F1A6769}" presName="quad4" presStyleLbl="node1" presStyleIdx="3" presStyleCnt="4">
        <dgm:presLayoutVars>
          <dgm:chMax val="0"/>
          <dgm:chPref val="0"/>
          <dgm:bulletEnabled val="1"/>
        </dgm:presLayoutVars>
      </dgm:prSet>
      <dgm:spPr/>
      <dgm:t>
        <a:bodyPr/>
        <a:lstStyle/>
        <a:p>
          <a:endParaRPr lang="en-GB"/>
        </a:p>
      </dgm:t>
    </dgm:pt>
  </dgm:ptLst>
  <dgm:cxnLst>
    <dgm:cxn modelId="{F997920A-C77F-420F-B77F-6B67096CA226}" srcId="{EDE54E8B-9DD6-4D24-9A56-41350F1A6769}" destId="{FEED7562-4405-4758-BAAF-F048401D65D7}" srcOrd="2" destOrd="0" parTransId="{9C567956-26DE-4E9E-A540-7004E8EDBE5A}" sibTransId="{2E29C992-CB94-453E-B3D4-A4EB9FA5DD8A}"/>
    <dgm:cxn modelId="{6DECC62F-03F6-482D-A4AC-558A4BDF0120}" type="presOf" srcId="{EDE54E8B-9DD6-4D24-9A56-41350F1A6769}" destId="{405466B3-3FFB-42CB-A29A-BBF0E682BE98}" srcOrd="0" destOrd="0" presId="urn:microsoft.com/office/officeart/2005/8/layout/matrix3"/>
    <dgm:cxn modelId="{DFE745A0-856A-4836-8C88-82CE8F0D8C68}" type="presOf" srcId="{2A1E9B7E-797B-4A98-9F6F-AC45D81556AE}" destId="{D5642C7D-052B-457D-B744-FFC7A522894A}" srcOrd="0" destOrd="0" presId="urn:microsoft.com/office/officeart/2005/8/layout/matrix3"/>
    <dgm:cxn modelId="{968A84C8-456B-444A-8FE3-941912240B63}" type="presOf" srcId="{FEED7562-4405-4758-BAAF-F048401D65D7}" destId="{0D621F99-70D2-46F3-BA58-429F9D29D8F9}" srcOrd="0" destOrd="0" presId="urn:microsoft.com/office/officeart/2005/8/layout/matrix3"/>
    <dgm:cxn modelId="{53C89C37-523F-4CCC-A040-464528788C64}" type="presOf" srcId="{EF6E6379-A772-4AD0-B610-F3D6D8E443D4}" destId="{4719E1B0-08A6-4BEF-ACA9-A09084A2F428}" srcOrd="0" destOrd="0" presId="urn:microsoft.com/office/officeart/2005/8/layout/matrix3"/>
    <dgm:cxn modelId="{8601EC02-F6F5-424D-81B9-08B45966A04D}" srcId="{EDE54E8B-9DD6-4D24-9A56-41350F1A6769}" destId="{EF6E6379-A772-4AD0-B610-F3D6D8E443D4}" srcOrd="0" destOrd="0" parTransId="{207F0652-A43D-4AFA-BC5F-0E451BB8C05B}" sibTransId="{117ECBB3-DB14-4A83-A2FD-CC737E3C3891}"/>
    <dgm:cxn modelId="{9BEEFEF5-5788-45BE-871C-442B303BA2DC}" type="presOf" srcId="{B50660F5-B854-4C11-8DAD-FB067EB62766}" destId="{B3841970-9D4C-4928-AE3A-4C276F1FC983}" srcOrd="0" destOrd="0" presId="urn:microsoft.com/office/officeart/2005/8/layout/matrix3"/>
    <dgm:cxn modelId="{7611DDAA-E582-4633-B32B-7B062A91D854}" srcId="{EDE54E8B-9DD6-4D24-9A56-41350F1A6769}" destId="{2A1E9B7E-797B-4A98-9F6F-AC45D81556AE}" srcOrd="1" destOrd="0" parTransId="{885D689F-C569-497C-A9A6-D65240D5FB79}" sibTransId="{8F8E6036-BFE7-471B-A882-113879C137C5}"/>
    <dgm:cxn modelId="{63DDCA37-EDDA-4C85-9CBE-06882FCAFCFB}" srcId="{EDE54E8B-9DD6-4D24-9A56-41350F1A6769}" destId="{B50660F5-B854-4C11-8DAD-FB067EB62766}" srcOrd="3" destOrd="0" parTransId="{B5297EEF-7DB5-4F99-B574-EA815C2AED71}" sibTransId="{D3B2D3A0-91B7-4561-BE3A-2560E376E71F}"/>
    <dgm:cxn modelId="{A862944F-91F7-4043-AF59-CD8FAB255006}" type="presParOf" srcId="{405466B3-3FFB-42CB-A29A-BBF0E682BE98}" destId="{A7612603-D3A4-4A7D-902F-55C6DF33D34A}" srcOrd="0" destOrd="0" presId="urn:microsoft.com/office/officeart/2005/8/layout/matrix3"/>
    <dgm:cxn modelId="{62AD26DD-D427-46FA-8266-98721D0F0EC6}" type="presParOf" srcId="{405466B3-3FFB-42CB-A29A-BBF0E682BE98}" destId="{4719E1B0-08A6-4BEF-ACA9-A09084A2F428}" srcOrd="1" destOrd="0" presId="urn:microsoft.com/office/officeart/2005/8/layout/matrix3"/>
    <dgm:cxn modelId="{0393ABB2-55BF-46D0-A4A9-8AEC81B7BFEB}" type="presParOf" srcId="{405466B3-3FFB-42CB-A29A-BBF0E682BE98}" destId="{D5642C7D-052B-457D-B744-FFC7A522894A}" srcOrd="2" destOrd="0" presId="urn:microsoft.com/office/officeart/2005/8/layout/matrix3"/>
    <dgm:cxn modelId="{6BC7A6C5-5A4D-434C-B424-CFA9CDA28F72}" type="presParOf" srcId="{405466B3-3FFB-42CB-A29A-BBF0E682BE98}" destId="{0D621F99-70D2-46F3-BA58-429F9D29D8F9}" srcOrd="3" destOrd="0" presId="urn:microsoft.com/office/officeart/2005/8/layout/matrix3"/>
    <dgm:cxn modelId="{7E7217EA-EE6A-4D31-80A3-8FE74108094C}" type="presParOf" srcId="{405466B3-3FFB-42CB-A29A-BBF0E682BE98}" destId="{B3841970-9D4C-4928-AE3A-4C276F1FC983}"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DE54E8B-9DD6-4D24-9A56-41350F1A6769}" type="doc">
      <dgm:prSet loTypeId="urn:microsoft.com/office/officeart/2005/8/layout/matrix3" loCatId="matrix" qsTypeId="urn:microsoft.com/office/officeart/2005/8/quickstyle/3d1" qsCatId="3D" csTypeId="urn:microsoft.com/office/officeart/2005/8/colors/accent1_2" csCatId="accent1" phldr="1"/>
      <dgm:spPr/>
      <dgm:t>
        <a:bodyPr/>
        <a:lstStyle/>
        <a:p>
          <a:endParaRPr lang="en-GB"/>
        </a:p>
      </dgm:t>
    </dgm:pt>
    <dgm:pt modelId="{EF6E6379-A772-4AD0-B610-F3D6D8E443D4}">
      <dgm:prSet phldrT="[Text]" custT="1"/>
      <dgm:spPr/>
      <dgm:t>
        <a:bodyPr/>
        <a:lstStyle/>
        <a:p>
          <a:r>
            <a:rPr lang="en-GB" sz="2000" dirty="0" smtClean="0"/>
            <a:t>How many objectives?</a:t>
          </a:r>
        </a:p>
        <a:p>
          <a:r>
            <a:rPr lang="en-GB" sz="2000" dirty="0" smtClean="0">
              <a:solidFill>
                <a:srgbClr val="FFC000"/>
              </a:solidFill>
            </a:rPr>
            <a:t>No limit but they need to be able to be achieved  within the timeframe</a:t>
          </a:r>
          <a:endParaRPr lang="en-GB" sz="2000" dirty="0">
            <a:solidFill>
              <a:srgbClr val="FFC000"/>
            </a:solidFill>
          </a:endParaRPr>
        </a:p>
      </dgm:t>
    </dgm:pt>
    <dgm:pt modelId="{207F0652-A43D-4AFA-BC5F-0E451BB8C05B}" type="parTrans" cxnId="{8601EC02-F6F5-424D-81B9-08B45966A04D}">
      <dgm:prSet/>
      <dgm:spPr/>
      <dgm:t>
        <a:bodyPr/>
        <a:lstStyle/>
        <a:p>
          <a:endParaRPr lang="en-GB" sz="2400"/>
        </a:p>
      </dgm:t>
    </dgm:pt>
    <dgm:pt modelId="{117ECBB3-DB14-4A83-A2FD-CC737E3C3891}" type="sibTrans" cxnId="{8601EC02-F6F5-424D-81B9-08B45966A04D}">
      <dgm:prSet/>
      <dgm:spPr/>
      <dgm:t>
        <a:bodyPr/>
        <a:lstStyle/>
        <a:p>
          <a:endParaRPr lang="en-GB" sz="2400"/>
        </a:p>
      </dgm:t>
    </dgm:pt>
    <dgm:pt modelId="{FEED7562-4405-4758-BAAF-F048401D65D7}">
      <dgm:prSet phldrT="[Text]" custT="1"/>
      <dgm:spPr/>
      <dgm:t>
        <a:bodyPr/>
        <a:lstStyle/>
        <a:p>
          <a:pPr algn="l"/>
          <a:r>
            <a:rPr lang="en-GB" sz="2000" dirty="0" smtClean="0"/>
            <a:t>Over what time period?</a:t>
          </a:r>
        </a:p>
        <a:p>
          <a:pPr algn="l"/>
          <a:r>
            <a:rPr lang="en-GB" sz="2000" dirty="0" smtClean="0">
              <a:solidFill>
                <a:srgbClr val="FFC000"/>
              </a:solidFill>
            </a:rPr>
            <a:t>Ideally within the year but some can be carried over e.g. undertaking a qualification</a:t>
          </a:r>
          <a:endParaRPr lang="en-GB" sz="2000" dirty="0">
            <a:solidFill>
              <a:srgbClr val="FFC000"/>
            </a:solidFill>
          </a:endParaRPr>
        </a:p>
      </dgm:t>
    </dgm:pt>
    <dgm:pt modelId="{9C567956-26DE-4E9E-A540-7004E8EDBE5A}" type="parTrans" cxnId="{F997920A-C77F-420F-B77F-6B67096CA226}">
      <dgm:prSet/>
      <dgm:spPr/>
      <dgm:t>
        <a:bodyPr/>
        <a:lstStyle/>
        <a:p>
          <a:endParaRPr lang="en-GB" sz="2400"/>
        </a:p>
      </dgm:t>
    </dgm:pt>
    <dgm:pt modelId="{2E29C992-CB94-453E-B3D4-A4EB9FA5DD8A}" type="sibTrans" cxnId="{F997920A-C77F-420F-B77F-6B67096CA226}">
      <dgm:prSet/>
      <dgm:spPr/>
      <dgm:t>
        <a:bodyPr/>
        <a:lstStyle/>
        <a:p>
          <a:endParaRPr lang="en-GB" sz="2400"/>
        </a:p>
      </dgm:t>
    </dgm:pt>
    <dgm:pt modelId="{B50660F5-B854-4C11-8DAD-FB067EB62766}">
      <dgm:prSet phldrT="[Text]" custT="1"/>
      <dgm:spPr/>
      <dgm:t>
        <a:bodyPr/>
        <a:lstStyle/>
        <a:p>
          <a:r>
            <a:rPr lang="en-GB" sz="2000" dirty="0" smtClean="0"/>
            <a:t>Can they be changed?</a:t>
          </a:r>
        </a:p>
        <a:p>
          <a:endParaRPr lang="en-GB" sz="2000" dirty="0" smtClean="0"/>
        </a:p>
        <a:p>
          <a:r>
            <a:rPr lang="en-GB" sz="2000" dirty="0" smtClean="0">
              <a:solidFill>
                <a:srgbClr val="FFC000"/>
              </a:solidFill>
            </a:rPr>
            <a:t>Yes they can as the situation can change</a:t>
          </a:r>
          <a:endParaRPr lang="en-GB" sz="2000" dirty="0">
            <a:solidFill>
              <a:srgbClr val="FFC000"/>
            </a:solidFill>
          </a:endParaRPr>
        </a:p>
      </dgm:t>
    </dgm:pt>
    <dgm:pt modelId="{B5297EEF-7DB5-4F99-B574-EA815C2AED71}" type="parTrans" cxnId="{63DDCA37-EDDA-4C85-9CBE-06882FCAFCFB}">
      <dgm:prSet/>
      <dgm:spPr/>
      <dgm:t>
        <a:bodyPr/>
        <a:lstStyle/>
        <a:p>
          <a:endParaRPr lang="en-GB" sz="2400"/>
        </a:p>
      </dgm:t>
    </dgm:pt>
    <dgm:pt modelId="{D3B2D3A0-91B7-4561-BE3A-2560E376E71F}" type="sibTrans" cxnId="{63DDCA37-EDDA-4C85-9CBE-06882FCAFCFB}">
      <dgm:prSet/>
      <dgm:spPr/>
      <dgm:t>
        <a:bodyPr/>
        <a:lstStyle/>
        <a:p>
          <a:endParaRPr lang="en-GB" sz="2400"/>
        </a:p>
      </dgm:t>
    </dgm:pt>
    <dgm:pt modelId="{2A1E9B7E-797B-4A98-9F6F-AC45D81556AE}">
      <dgm:prSet phldrT="[Text]" custT="1"/>
      <dgm:spPr/>
      <dgm:t>
        <a:bodyPr/>
        <a:lstStyle/>
        <a:p>
          <a:r>
            <a:rPr lang="en-GB" sz="2000" dirty="0" smtClean="0"/>
            <a:t>How easy or difficult?</a:t>
          </a:r>
        </a:p>
        <a:p>
          <a:r>
            <a:rPr lang="en-GB" sz="2000" dirty="0" smtClean="0">
              <a:solidFill>
                <a:srgbClr val="FFC000"/>
              </a:solidFill>
            </a:rPr>
            <a:t>They should ‘stretch’ the individual </a:t>
          </a:r>
        </a:p>
        <a:p>
          <a:endParaRPr lang="en-GB" sz="2000" dirty="0">
            <a:solidFill>
              <a:srgbClr val="FFC000"/>
            </a:solidFill>
          </a:endParaRPr>
        </a:p>
      </dgm:t>
    </dgm:pt>
    <dgm:pt modelId="{885D689F-C569-497C-A9A6-D65240D5FB79}" type="parTrans" cxnId="{7611DDAA-E582-4633-B32B-7B062A91D854}">
      <dgm:prSet/>
      <dgm:spPr/>
      <dgm:t>
        <a:bodyPr/>
        <a:lstStyle/>
        <a:p>
          <a:endParaRPr lang="en-GB" sz="2400"/>
        </a:p>
      </dgm:t>
    </dgm:pt>
    <dgm:pt modelId="{8F8E6036-BFE7-471B-A882-113879C137C5}" type="sibTrans" cxnId="{7611DDAA-E582-4633-B32B-7B062A91D854}">
      <dgm:prSet/>
      <dgm:spPr/>
      <dgm:t>
        <a:bodyPr/>
        <a:lstStyle/>
        <a:p>
          <a:endParaRPr lang="en-GB" sz="2400"/>
        </a:p>
      </dgm:t>
    </dgm:pt>
    <dgm:pt modelId="{405466B3-3FFB-42CB-A29A-BBF0E682BE98}" type="pres">
      <dgm:prSet presAssocID="{EDE54E8B-9DD6-4D24-9A56-41350F1A6769}" presName="matrix" presStyleCnt="0">
        <dgm:presLayoutVars>
          <dgm:chMax val="1"/>
          <dgm:dir/>
          <dgm:resizeHandles val="exact"/>
        </dgm:presLayoutVars>
      </dgm:prSet>
      <dgm:spPr/>
      <dgm:t>
        <a:bodyPr/>
        <a:lstStyle/>
        <a:p>
          <a:endParaRPr lang="en-GB"/>
        </a:p>
      </dgm:t>
    </dgm:pt>
    <dgm:pt modelId="{A7612603-D3A4-4A7D-902F-55C6DF33D34A}" type="pres">
      <dgm:prSet presAssocID="{EDE54E8B-9DD6-4D24-9A56-41350F1A6769}" presName="diamond" presStyleLbl="bgShp" presStyleIdx="0" presStyleCnt="1"/>
      <dgm:spPr/>
    </dgm:pt>
    <dgm:pt modelId="{4719E1B0-08A6-4BEF-ACA9-A09084A2F428}" type="pres">
      <dgm:prSet presAssocID="{EDE54E8B-9DD6-4D24-9A56-41350F1A6769}" presName="quad1" presStyleLbl="node1" presStyleIdx="0" presStyleCnt="4">
        <dgm:presLayoutVars>
          <dgm:chMax val="0"/>
          <dgm:chPref val="0"/>
          <dgm:bulletEnabled val="1"/>
        </dgm:presLayoutVars>
      </dgm:prSet>
      <dgm:spPr/>
      <dgm:t>
        <a:bodyPr/>
        <a:lstStyle/>
        <a:p>
          <a:endParaRPr lang="en-GB"/>
        </a:p>
      </dgm:t>
    </dgm:pt>
    <dgm:pt modelId="{D5642C7D-052B-457D-B744-FFC7A522894A}" type="pres">
      <dgm:prSet presAssocID="{EDE54E8B-9DD6-4D24-9A56-41350F1A6769}" presName="quad2" presStyleLbl="node1" presStyleIdx="1" presStyleCnt="4" custLinFactNeighborX="676" custLinFactNeighborY="676">
        <dgm:presLayoutVars>
          <dgm:chMax val="0"/>
          <dgm:chPref val="0"/>
          <dgm:bulletEnabled val="1"/>
        </dgm:presLayoutVars>
      </dgm:prSet>
      <dgm:spPr/>
      <dgm:t>
        <a:bodyPr/>
        <a:lstStyle/>
        <a:p>
          <a:endParaRPr lang="en-GB"/>
        </a:p>
      </dgm:t>
    </dgm:pt>
    <dgm:pt modelId="{0D621F99-70D2-46F3-BA58-429F9D29D8F9}" type="pres">
      <dgm:prSet presAssocID="{EDE54E8B-9DD6-4D24-9A56-41350F1A6769}" presName="quad3" presStyleLbl="node1" presStyleIdx="2" presStyleCnt="4" custScaleX="113972">
        <dgm:presLayoutVars>
          <dgm:chMax val="0"/>
          <dgm:chPref val="0"/>
          <dgm:bulletEnabled val="1"/>
        </dgm:presLayoutVars>
      </dgm:prSet>
      <dgm:spPr/>
      <dgm:t>
        <a:bodyPr/>
        <a:lstStyle/>
        <a:p>
          <a:endParaRPr lang="en-GB"/>
        </a:p>
      </dgm:t>
    </dgm:pt>
    <dgm:pt modelId="{B3841970-9D4C-4928-AE3A-4C276F1FC983}" type="pres">
      <dgm:prSet presAssocID="{EDE54E8B-9DD6-4D24-9A56-41350F1A6769}" presName="quad4" presStyleLbl="node1" presStyleIdx="3" presStyleCnt="4">
        <dgm:presLayoutVars>
          <dgm:chMax val="0"/>
          <dgm:chPref val="0"/>
          <dgm:bulletEnabled val="1"/>
        </dgm:presLayoutVars>
      </dgm:prSet>
      <dgm:spPr/>
      <dgm:t>
        <a:bodyPr/>
        <a:lstStyle/>
        <a:p>
          <a:endParaRPr lang="en-GB"/>
        </a:p>
      </dgm:t>
    </dgm:pt>
  </dgm:ptLst>
  <dgm:cxnLst>
    <dgm:cxn modelId="{F997920A-C77F-420F-B77F-6B67096CA226}" srcId="{EDE54E8B-9DD6-4D24-9A56-41350F1A6769}" destId="{FEED7562-4405-4758-BAAF-F048401D65D7}" srcOrd="2" destOrd="0" parTransId="{9C567956-26DE-4E9E-A540-7004E8EDBE5A}" sibTransId="{2E29C992-CB94-453E-B3D4-A4EB9FA5DD8A}"/>
    <dgm:cxn modelId="{20B1219A-3912-4336-B4CE-A76DDBBD7146}" type="presOf" srcId="{EDE54E8B-9DD6-4D24-9A56-41350F1A6769}" destId="{405466B3-3FFB-42CB-A29A-BBF0E682BE98}" srcOrd="0" destOrd="0" presId="urn:microsoft.com/office/officeart/2005/8/layout/matrix3"/>
    <dgm:cxn modelId="{B00F30BA-3DC3-46F6-8D09-6469DFF80B42}" type="presOf" srcId="{FEED7562-4405-4758-BAAF-F048401D65D7}" destId="{0D621F99-70D2-46F3-BA58-429F9D29D8F9}" srcOrd="0" destOrd="0" presId="urn:microsoft.com/office/officeart/2005/8/layout/matrix3"/>
    <dgm:cxn modelId="{08A34FEA-E6F4-4F54-967E-C5F7362905BA}" type="presOf" srcId="{B50660F5-B854-4C11-8DAD-FB067EB62766}" destId="{B3841970-9D4C-4928-AE3A-4C276F1FC983}" srcOrd="0" destOrd="0" presId="urn:microsoft.com/office/officeart/2005/8/layout/matrix3"/>
    <dgm:cxn modelId="{31BDDE58-ABED-4EE8-AFFB-DDD220605CAE}" type="presOf" srcId="{2A1E9B7E-797B-4A98-9F6F-AC45D81556AE}" destId="{D5642C7D-052B-457D-B744-FFC7A522894A}" srcOrd="0" destOrd="0" presId="urn:microsoft.com/office/officeart/2005/8/layout/matrix3"/>
    <dgm:cxn modelId="{8601EC02-F6F5-424D-81B9-08B45966A04D}" srcId="{EDE54E8B-9DD6-4D24-9A56-41350F1A6769}" destId="{EF6E6379-A772-4AD0-B610-F3D6D8E443D4}" srcOrd="0" destOrd="0" parTransId="{207F0652-A43D-4AFA-BC5F-0E451BB8C05B}" sibTransId="{117ECBB3-DB14-4A83-A2FD-CC737E3C3891}"/>
    <dgm:cxn modelId="{7611DDAA-E582-4633-B32B-7B062A91D854}" srcId="{EDE54E8B-9DD6-4D24-9A56-41350F1A6769}" destId="{2A1E9B7E-797B-4A98-9F6F-AC45D81556AE}" srcOrd="1" destOrd="0" parTransId="{885D689F-C569-497C-A9A6-D65240D5FB79}" sibTransId="{8F8E6036-BFE7-471B-A882-113879C137C5}"/>
    <dgm:cxn modelId="{04DE09B4-4306-424C-931D-28ADD4B48F11}" type="presOf" srcId="{EF6E6379-A772-4AD0-B610-F3D6D8E443D4}" destId="{4719E1B0-08A6-4BEF-ACA9-A09084A2F428}" srcOrd="0" destOrd="0" presId="urn:microsoft.com/office/officeart/2005/8/layout/matrix3"/>
    <dgm:cxn modelId="{63DDCA37-EDDA-4C85-9CBE-06882FCAFCFB}" srcId="{EDE54E8B-9DD6-4D24-9A56-41350F1A6769}" destId="{B50660F5-B854-4C11-8DAD-FB067EB62766}" srcOrd="3" destOrd="0" parTransId="{B5297EEF-7DB5-4F99-B574-EA815C2AED71}" sibTransId="{D3B2D3A0-91B7-4561-BE3A-2560E376E71F}"/>
    <dgm:cxn modelId="{EACDCE62-8D44-4B0C-B26A-CC8491097CBE}" type="presParOf" srcId="{405466B3-3FFB-42CB-A29A-BBF0E682BE98}" destId="{A7612603-D3A4-4A7D-902F-55C6DF33D34A}" srcOrd="0" destOrd="0" presId="urn:microsoft.com/office/officeart/2005/8/layout/matrix3"/>
    <dgm:cxn modelId="{BCFC074C-1874-4FAE-9FB1-54C9585CEAD7}" type="presParOf" srcId="{405466B3-3FFB-42CB-A29A-BBF0E682BE98}" destId="{4719E1B0-08A6-4BEF-ACA9-A09084A2F428}" srcOrd="1" destOrd="0" presId="urn:microsoft.com/office/officeart/2005/8/layout/matrix3"/>
    <dgm:cxn modelId="{6313738D-B5FD-453A-AB1B-9868F87242A1}" type="presParOf" srcId="{405466B3-3FFB-42CB-A29A-BBF0E682BE98}" destId="{D5642C7D-052B-457D-B744-FFC7A522894A}" srcOrd="2" destOrd="0" presId="urn:microsoft.com/office/officeart/2005/8/layout/matrix3"/>
    <dgm:cxn modelId="{47AD8DEF-A02B-4B45-A931-DB16E6EDB52B}" type="presParOf" srcId="{405466B3-3FFB-42CB-A29A-BBF0E682BE98}" destId="{0D621F99-70D2-46F3-BA58-429F9D29D8F9}" srcOrd="3" destOrd="0" presId="urn:microsoft.com/office/officeart/2005/8/layout/matrix3"/>
    <dgm:cxn modelId="{76E5076A-B0AD-4785-B2BB-3F6513B18FEC}" type="presParOf" srcId="{405466B3-3FFB-42CB-A29A-BBF0E682BE98}" destId="{B3841970-9D4C-4928-AE3A-4C276F1FC983}"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DA605A4-417D-4005-A51D-52DFF0F04F0B}" type="doc">
      <dgm:prSet loTypeId="urn:microsoft.com/office/officeart/2011/layout/HexagonRadial" loCatId="cycle" qsTypeId="urn:microsoft.com/office/officeart/2005/8/quickstyle/3d1" qsCatId="3D" csTypeId="urn:microsoft.com/office/officeart/2005/8/colors/accent1_2" csCatId="accent1" phldr="1"/>
      <dgm:spPr/>
      <dgm:t>
        <a:bodyPr/>
        <a:lstStyle/>
        <a:p>
          <a:endParaRPr lang="en-GB"/>
        </a:p>
      </dgm:t>
    </dgm:pt>
    <dgm:pt modelId="{39605B98-BBA0-44EF-9E36-408355B01164}">
      <dgm:prSet phldrT="[Text]"/>
      <dgm:spPr/>
      <dgm:t>
        <a:bodyPr/>
        <a:lstStyle/>
        <a:p>
          <a:r>
            <a:rPr lang="en-GB" dirty="0" smtClean="0"/>
            <a:t>Will the activity meet the agreed objective?</a:t>
          </a:r>
          <a:endParaRPr lang="en-GB" dirty="0"/>
        </a:p>
      </dgm:t>
    </dgm:pt>
    <dgm:pt modelId="{EDA18DFC-3092-4FF3-B2F0-D1915AC77923}" type="parTrans" cxnId="{DCC67439-7DE1-4F6C-86AE-FB2CE9481942}">
      <dgm:prSet/>
      <dgm:spPr/>
      <dgm:t>
        <a:bodyPr/>
        <a:lstStyle/>
        <a:p>
          <a:endParaRPr lang="en-GB"/>
        </a:p>
      </dgm:t>
    </dgm:pt>
    <dgm:pt modelId="{C8268AFF-1D8D-4AFD-8C1F-FAA057EB4199}" type="sibTrans" cxnId="{DCC67439-7DE1-4F6C-86AE-FB2CE9481942}">
      <dgm:prSet/>
      <dgm:spPr/>
      <dgm:t>
        <a:bodyPr/>
        <a:lstStyle/>
        <a:p>
          <a:endParaRPr lang="en-GB"/>
        </a:p>
      </dgm:t>
    </dgm:pt>
    <dgm:pt modelId="{80E392EF-C684-41B9-9082-2779A90F2113}">
      <dgm:prSet phldrT="[Text]"/>
      <dgm:spPr/>
      <dgm:t>
        <a:bodyPr/>
        <a:lstStyle/>
        <a:p>
          <a:r>
            <a:rPr lang="en-GB" dirty="0" smtClean="0"/>
            <a:t>Is it a good match for the individual’s learning style?</a:t>
          </a:r>
          <a:endParaRPr lang="en-GB" dirty="0"/>
        </a:p>
      </dgm:t>
    </dgm:pt>
    <dgm:pt modelId="{5E25121A-693E-4283-BE43-63AA21C20535}" type="parTrans" cxnId="{1AF9DAC4-9207-4189-A879-1CA7A4108406}">
      <dgm:prSet/>
      <dgm:spPr/>
      <dgm:t>
        <a:bodyPr/>
        <a:lstStyle/>
        <a:p>
          <a:endParaRPr lang="en-GB"/>
        </a:p>
      </dgm:t>
    </dgm:pt>
    <dgm:pt modelId="{E8117769-16F6-4166-A2CA-B14B339007AE}" type="sibTrans" cxnId="{1AF9DAC4-9207-4189-A879-1CA7A4108406}">
      <dgm:prSet/>
      <dgm:spPr/>
      <dgm:t>
        <a:bodyPr/>
        <a:lstStyle/>
        <a:p>
          <a:endParaRPr lang="en-GB"/>
        </a:p>
      </dgm:t>
    </dgm:pt>
    <dgm:pt modelId="{A897720C-DDAB-4F89-A90D-82FCE1E33603}">
      <dgm:prSet phldrT="[Text]"/>
      <dgm:spPr/>
      <dgm:t>
        <a:bodyPr/>
        <a:lstStyle/>
        <a:p>
          <a:r>
            <a:rPr lang="en-GB" dirty="0" smtClean="0"/>
            <a:t>Do you have team/workload flexibility to enable attendance?</a:t>
          </a:r>
          <a:endParaRPr lang="en-GB" dirty="0"/>
        </a:p>
      </dgm:t>
    </dgm:pt>
    <dgm:pt modelId="{627EF82F-5AF3-4A8F-93CF-F4E136CE66F5}" type="parTrans" cxnId="{4D90B8D1-AD6F-4918-91CA-295AC677A326}">
      <dgm:prSet/>
      <dgm:spPr/>
      <dgm:t>
        <a:bodyPr/>
        <a:lstStyle/>
        <a:p>
          <a:endParaRPr lang="en-GB"/>
        </a:p>
      </dgm:t>
    </dgm:pt>
    <dgm:pt modelId="{BB4BBE01-5013-4509-BA89-2B34F2790EA4}" type="sibTrans" cxnId="{4D90B8D1-AD6F-4918-91CA-295AC677A326}">
      <dgm:prSet/>
      <dgm:spPr/>
      <dgm:t>
        <a:bodyPr/>
        <a:lstStyle/>
        <a:p>
          <a:endParaRPr lang="en-GB"/>
        </a:p>
      </dgm:t>
    </dgm:pt>
    <dgm:pt modelId="{92E58761-048B-42A6-872E-53D4F4C93724}">
      <dgm:prSet phldrT="[Text]"/>
      <dgm:spPr/>
      <dgm:t>
        <a:bodyPr/>
        <a:lstStyle/>
        <a:p>
          <a:r>
            <a:rPr lang="en-GB" dirty="0" smtClean="0"/>
            <a:t>Can you afford to do it?</a:t>
          </a:r>
          <a:endParaRPr lang="en-GB" dirty="0"/>
        </a:p>
      </dgm:t>
    </dgm:pt>
    <dgm:pt modelId="{65DCF0F2-08F0-4342-9F58-2843AC753FBF}" type="parTrans" cxnId="{C2AD2BF6-291D-47AD-A34F-EE3B48041481}">
      <dgm:prSet/>
      <dgm:spPr/>
      <dgm:t>
        <a:bodyPr/>
        <a:lstStyle/>
        <a:p>
          <a:endParaRPr lang="en-GB"/>
        </a:p>
      </dgm:t>
    </dgm:pt>
    <dgm:pt modelId="{2DF630F2-5803-4129-82A7-E49BF0A4B930}" type="sibTrans" cxnId="{C2AD2BF6-291D-47AD-A34F-EE3B48041481}">
      <dgm:prSet/>
      <dgm:spPr/>
      <dgm:t>
        <a:bodyPr/>
        <a:lstStyle/>
        <a:p>
          <a:endParaRPr lang="en-GB"/>
        </a:p>
      </dgm:t>
    </dgm:pt>
    <dgm:pt modelId="{ADBA99B7-C214-459A-AE1F-038C429E9282}">
      <dgm:prSet phldrT="[Text]"/>
      <dgm:spPr/>
      <dgm:t>
        <a:bodyPr/>
        <a:lstStyle/>
        <a:p>
          <a:r>
            <a:rPr lang="en-GB" dirty="0" smtClean="0"/>
            <a:t>Can you afford NOT to do it?</a:t>
          </a:r>
          <a:endParaRPr lang="en-GB" dirty="0"/>
        </a:p>
      </dgm:t>
    </dgm:pt>
    <dgm:pt modelId="{DD9B2E35-6F05-434F-A58A-1A15C5E62EE9}" type="parTrans" cxnId="{63C2AD13-F9E5-4FB3-97F3-5D3302845259}">
      <dgm:prSet/>
      <dgm:spPr/>
      <dgm:t>
        <a:bodyPr/>
        <a:lstStyle/>
        <a:p>
          <a:endParaRPr lang="en-GB"/>
        </a:p>
      </dgm:t>
    </dgm:pt>
    <dgm:pt modelId="{CFB2516B-EC1B-45CC-974B-CB3CA3EE7658}" type="sibTrans" cxnId="{63C2AD13-F9E5-4FB3-97F3-5D3302845259}">
      <dgm:prSet/>
      <dgm:spPr/>
      <dgm:t>
        <a:bodyPr/>
        <a:lstStyle/>
        <a:p>
          <a:endParaRPr lang="en-GB"/>
        </a:p>
      </dgm:t>
    </dgm:pt>
    <dgm:pt modelId="{F1DE3719-3F1A-4312-8491-258AC461F443}">
      <dgm:prSet phldrT="[Text]"/>
      <dgm:spPr/>
      <dgm:t>
        <a:bodyPr/>
        <a:lstStyle/>
        <a:p>
          <a:r>
            <a:rPr lang="en-GB" dirty="0" smtClean="0"/>
            <a:t>Is the timeframe suitable?</a:t>
          </a:r>
          <a:endParaRPr lang="en-GB" dirty="0"/>
        </a:p>
      </dgm:t>
    </dgm:pt>
    <dgm:pt modelId="{938FAF1C-62FB-4FD0-99DE-89D3277E72F2}" type="parTrans" cxnId="{9C8D5F78-9117-4A97-AEA5-57C6D9F23E1A}">
      <dgm:prSet/>
      <dgm:spPr/>
      <dgm:t>
        <a:bodyPr/>
        <a:lstStyle/>
        <a:p>
          <a:endParaRPr lang="en-GB"/>
        </a:p>
      </dgm:t>
    </dgm:pt>
    <dgm:pt modelId="{E7938867-68C1-4F72-80B8-D92947CCC028}" type="sibTrans" cxnId="{9C8D5F78-9117-4A97-AEA5-57C6D9F23E1A}">
      <dgm:prSet/>
      <dgm:spPr/>
      <dgm:t>
        <a:bodyPr/>
        <a:lstStyle/>
        <a:p>
          <a:endParaRPr lang="en-GB"/>
        </a:p>
      </dgm:t>
    </dgm:pt>
    <dgm:pt modelId="{48C78940-E3B3-4A21-BA48-234F5EF99A2B}">
      <dgm:prSet phldrT="[Text]"/>
      <dgm:spPr/>
      <dgm:t>
        <a:bodyPr/>
        <a:lstStyle/>
        <a:p>
          <a:r>
            <a:rPr lang="en-GB" dirty="0" smtClean="0"/>
            <a:t>Do you need official authorisation?</a:t>
          </a:r>
          <a:endParaRPr lang="en-GB" dirty="0"/>
        </a:p>
      </dgm:t>
    </dgm:pt>
    <dgm:pt modelId="{BD855769-CD73-4755-B0BF-6F9ECEABD39A}" type="parTrans" cxnId="{EAF4D6AE-C78A-43ED-AAE7-ECC29FC8DACA}">
      <dgm:prSet/>
      <dgm:spPr/>
      <dgm:t>
        <a:bodyPr/>
        <a:lstStyle/>
        <a:p>
          <a:endParaRPr lang="en-GB"/>
        </a:p>
      </dgm:t>
    </dgm:pt>
    <dgm:pt modelId="{BCCF5DF0-4D7C-4B85-A6B2-D7621CA6755A}" type="sibTrans" cxnId="{EAF4D6AE-C78A-43ED-AAE7-ECC29FC8DACA}">
      <dgm:prSet/>
      <dgm:spPr/>
      <dgm:t>
        <a:bodyPr/>
        <a:lstStyle/>
        <a:p>
          <a:endParaRPr lang="en-GB"/>
        </a:p>
      </dgm:t>
    </dgm:pt>
    <dgm:pt modelId="{77FA4FE3-1363-4CE3-B41A-8D9C8F405299}" type="pres">
      <dgm:prSet presAssocID="{BDA605A4-417D-4005-A51D-52DFF0F04F0B}" presName="Name0" presStyleCnt="0">
        <dgm:presLayoutVars>
          <dgm:chMax val="1"/>
          <dgm:chPref val="1"/>
          <dgm:dir/>
          <dgm:animOne val="branch"/>
          <dgm:animLvl val="lvl"/>
        </dgm:presLayoutVars>
      </dgm:prSet>
      <dgm:spPr/>
      <dgm:t>
        <a:bodyPr/>
        <a:lstStyle/>
        <a:p>
          <a:endParaRPr lang="en-GB"/>
        </a:p>
      </dgm:t>
    </dgm:pt>
    <dgm:pt modelId="{46E878E7-6580-43CE-9C38-1BB4BA9BB7A6}" type="pres">
      <dgm:prSet presAssocID="{39605B98-BBA0-44EF-9E36-408355B01164}" presName="Parent" presStyleLbl="node0" presStyleIdx="0" presStyleCnt="1">
        <dgm:presLayoutVars>
          <dgm:chMax val="6"/>
          <dgm:chPref val="6"/>
        </dgm:presLayoutVars>
      </dgm:prSet>
      <dgm:spPr/>
      <dgm:t>
        <a:bodyPr/>
        <a:lstStyle/>
        <a:p>
          <a:endParaRPr lang="en-GB"/>
        </a:p>
      </dgm:t>
    </dgm:pt>
    <dgm:pt modelId="{9A90719A-0D09-4708-95C4-95017C0E443B}" type="pres">
      <dgm:prSet presAssocID="{80E392EF-C684-41B9-9082-2779A90F2113}" presName="Accent1" presStyleCnt="0"/>
      <dgm:spPr/>
    </dgm:pt>
    <dgm:pt modelId="{F3C6B27B-C86C-4657-90EB-AADB33BD3A3D}" type="pres">
      <dgm:prSet presAssocID="{80E392EF-C684-41B9-9082-2779A90F2113}" presName="Accent" presStyleLbl="bgShp" presStyleIdx="0" presStyleCnt="6"/>
      <dgm:spPr/>
    </dgm:pt>
    <dgm:pt modelId="{44678ADA-469E-4F18-97DD-DAAEFB02A3CC}" type="pres">
      <dgm:prSet presAssocID="{80E392EF-C684-41B9-9082-2779A90F2113}" presName="Child1" presStyleLbl="node1" presStyleIdx="0" presStyleCnt="6">
        <dgm:presLayoutVars>
          <dgm:chMax val="0"/>
          <dgm:chPref val="0"/>
          <dgm:bulletEnabled val="1"/>
        </dgm:presLayoutVars>
      </dgm:prSet>
      <dgm:spPr/>
      <dgm:t>
        <a:bodyPr/>
        <a:lstStyle/>
        <a:p>
          <a:endParaRPr lang="en-GB"/>
        </a:p>
      </dgm:t>
    </dgm:pt>
    <dgm:pt modelId="{7C0D540B-A747-46A8-8694-9905BA44ADEF}" type="pres">
      <dgm:prSet presAssocID="{F1DE3719-3F1A-4312-8491-258AC461F443}" presName="Accent2" presStyleCnt="0"/>
      <dgm:spPr/>
    </dgm:pt>
    <dgm:pt modelId="{E2C9EC24-B862-4BF5-9AE5-CCF55B0894AB}" type="pres">
      <dgm:prSet presAssocID="{F1DE3719-3F1A-4312-8491-258AC461F443}" presName="Accent" presStyleLbl="bgShp" presStyleIdx="1" presStyleCnt="6"/>
      <dgm:spPr/>
    </dgm:pt>
    <dgm:pt modelId="{F7A3CABA-40A4-44B4-BDC4-73B4DA9671E4}" type="pres">
      <dgm:prSet presAssocID="{F1DE3719-3F1A-4312-8491-258AC461F443}" presName="Child2" presStyleLbl="node1" presStyleIdx="1" presStyleCnt="6">
        <dgm:presLayoutVars>
          <dgm:chMax val="0"/>
          <dgm:chPref val="0"/>
          <dgm:bulletEnabled val="1"/>
        </dgm:presLayoutVars>
      </dgm:prSet>
      <dgm:spPr/>
      <dgm:t>
        <a:bodyPr/>
        <a:lstStyle/>
        <a:p>
          <a:endParaRPr lang="en-GB"/>
        </a:p>
      </dgm:t>
    </dgm:pt>
    <dgm:pt modelId="{7C3E7F96-9A03-40C2-A5B4-B971D576FCF8}" type="pres">
      <dgm:prSet presAssocID="{48C78940-E3B3-4A21-BA48-234F5EF99A2B}" presName="Accent3" presStyleCnt="0"/>
      <dgm:spPr/>
    </dgm:pt>
    <dgm:pt modelId="{4A7E5D78-1CEA-4A8B-8D8E-D7C3522A06AE}" type="pres">
      <dgm:prSet presAssocID="{48C78940-E3B3-4A21-BA48-234F5EF99A2B}" presName="Accent" presStyleLbl="bgShp" presStyleIdx="2" presStyleCnt="6"/>
      <dgm:spPr/>
    </dgm:pt>
    <dgm:pt modelId="{06AA3124-52E5-4292-A6AB-877A78473C6D}" type="pres">
      <dgm:prSet presAssocID="{48C78940-E3B3-4A21-BA48-234F5EF99A2B}" presName="Child3" presStyleLbl="node1" presStyleIdx="2" presStyleCnt="6">
        <dgm:presLayoutVars>
          <dgm:chMax val="0"/>
          <dgm:chPref val="0"/>
          <dgm:bulletEnabled val="1"/>
        </dgm:presLayoutVars>
      </dgm:prSet>
      <dgm:spPr/>
      <dgm:t>
        <a:bodyPr/>
        <a:lstStyle/>
        <a:p>
          <a:endParaRPr lang="en-GB"/>
        </a:p>
      </dgm:t>
    </dgm:pt>
    <dgm:pt modelId="{753B684B-C545-4C11-91C9-F3FEB70D9ED3}" type="pres">
      <dgm:prSet presAssocID="{A897720C-DDAB-4F89-A90D-82FCE1E33603}" presName="Accent4" presStyleCnt="0"/>
      <dgm:spPr/>
    </dgm:pt>
    <dgm:pt modelId="{50FF265F-1B6A-4380-8502-7127124EF2CE}" type="pres">
      <dgm:prSet presAssocID="{A897720C-DDAB-4F89-A90D-82FCE1E33603}" presName="Accent" presStyleLbl="bgShp" presStyleIdx="3" presStyleCnt="6" custLinFactNeighborY="6648"/>
      <dgm:spPr/>
    </dgm:pt>
    <dgm:pt modelId="{76C95A4E-A788-493F-9BA0-EAACFB5F387B}" type="pres">
      <dgm:prSet presAssocID="{A897720C-DDAB-4F89-A90D-82FCE1E33603}" presName="Child4" presStyleLbl="node1" presStyleIdx="3" presStyleCnt="6">
        <dgm:presLayoutVars>
          <dgm:chMax val="0"/>
          <dgm:chPref val="0"/>
          <dgm:bulletEnabled val="1"/>
        </dgm:presLayoutVars>
      </dgm:prSet>
      <dgm:spPr/>
      <dgm:t>
        <a:bodyPr/>
        <a:lstStyle/>
        <a:p>
          <a:endParaRPr lang="en-GB"/>
        </a:p>
      </dgm:t>
    </dgm:pt>
    <dgm:pt modelId="{87221F95-27A3-4246-A2B3-9D6C270BB3F1}" type="pres">
      <dgm:prSet presAssocID="{92E58761-048B-42A6-872E-53D4F4C93724}" presName="Accent5" presStyleCnt="0"/>
      <dgm:spPr/>
    </dgm:pt>
    <dgm:pt modelId="{E097CEC4-9DE6-4321-A364-9060B816FD80}" type="pres">
      <dgm:prSet presAssocID="{92E58761-048B-42A6-872E-53D4F4C93724}" presName="Accent" presStyleLbl="bgShp" presStyleIdx="4" presStyleCnt="6"/>
      <dgm:spPr/>
    </dgm:pt>
    <dgm:pt modelId="{FD99D44C-574F-4C7D-915D-830EAECCBDF4}" type="pres">
      <dgm:prSet presAssocID="{92E58761-048B-42A6-872E-53D4F4C93724}" presName="Child5" presStyleLbl="node1" presStyleIdx="4" presStyleCnt="6">
        <dgm:presLayoutVars>
          <dgm:chMax val="0"/>
          <dgm:chPref val="0"/>
          <dgm:bulletEnabled val="1"/>
        </dgm:presLayoutVars>
      </dgm:prSet>
      <dgm:spPr/>
      <dgm:t>
        <a:bodyPr/>
        <a:lstStyle/>
        <a:p>
          <a:endParaRPr lang="en-GB"/>
        </a:p>
      </dgm:t>
    </dgm:pt>
    <dgm:pt modelId="{2DC1E852-B409-466B-8F4D-2839A2041E35}" type="pres">
      <dgm:prSet presAssocID="{ADBA99B7-C214-459A-AE1F-038C429E9282}" presName="Accent6" presStyleCnt="0"/>
      <dgm:spPr/>
    </dgm:pt>
    <dgm:pt modelId="{FBE530DB-D1DA-4B10-9ED8-8E5F5F4795E2}" type="pres">
      <dgm:prSet presAssocID="{ADBA99B7-C214-459A-AE1F-038C429E9282}" presName="Accent" presStyleLbl="bgShp" presStyleIdx="5" presStyleCnt="6"/>
      <dgm:spPr/>
    </dgm:pt>
    <dgm:pt modelId="{7D7608A3-9788-4A96-8AB4-D7C8FA3578E2}" type="pres">
      <dgm:prSet presAssocID="{ADBA99B7-C214-459A-AE1F-038C429E9282}" presName="Child6" presStyleLbl="node1" presStyleIdx="5" presStyleCnt="6">
        <dgm:presLayoutVars>
          <dgm:chMax val="0"/>
          <dgm:chPref val="0"/>
          <dgm:bulletEnabled val="1"/>
        </dgm:presLayoutVars>
      </dgm:prSet>
      <dgm:spPr/>
      <dgm:t>
        <a:bodyPr/>
        <a:lstStyle/>
        <a:p>
          <a:endParaRPr lang="en-GB"/>
        </a:p>
      </dgm:t>
    </dgm:pt>
  </dgm:ptLst>
  <dgm:cxnLst>
    <dgm:cxn modelId="{34212D74-530F-4100-9568-3989AC024B27}" type="presOf" srcId="{A897720C-DDAB-4F89-A90D-82FCE1E33603}" destId="{76C95A4E-A788-493F-9BA0-EAACFB5F387B}" srcOrd="0" destOrd="0" presId="urn:microsoft.com/office/officeart/2011/layout/HexagonRadial"/>
    <dgm:cxn modelId="{63C2AD13-F9E5-4FB3-97F3-5D3302845259}" srcId="{39605B98-BBA0-44EF-9E36-408355B01164}" destId="{ADBA99B7-C214-459A-AE1F-038C429E9282}" srcOrd="5" destOrd="0" parTransId="{DD9B2E35-6F05-434F-A58A-1A15C5E62EE9}" sibTransId="{CFB2516B-EC1B-45CC-974B-CB3CA3EE7658}"/>
    <dgm:cxn modelId="{2E44C469-F648-496E-AC8D-66AECF11E3CC}" type="presOf" srcId="{F1DE3719-3F1A-4312-8491-258AC461F443}" destId="{F7A3CABA-40A4-44B4-BDC4-73B4DA9671E4}" srcOrd="0" destOrd="0" presId="urn:microsoft.com/office/officeart/2011/layout/HexagonRadial"/>
    <dgm:cxn modelId="{6FE89BE9-F8DE-4745-8EA1-7C558E7D8050}" type="presOf" srcId="{ADBA99B7-C214-459A-AE1F-038C429E9282}" destId="{7D7608A3-9788-4A96-8AB4-D7C8FA3578E2}" srcOrd="0" destOrd="0" presId="urn:microsoft.com/office/officeart/2011/layout/HexagonRadial"/>
    <dgm:cxn modelId="{76ECB59B-A4EF-403B-9F49-EA94C9E90034}" type="presOf" srcId="{48C78940-E3B3-4A21-BA48-234F5EF99A2B}" destId="{06AA3124-52E5-4292-A6AB-877A78473C6D}" srcOrd="0" destOrd="0" presId="urn:microsoft.com/office/officeart/2011/layout/HexagonRadial"/>
    <dgm:cxn modelId="{EAF4D6AE-C78A-43ED-AAE7-ECC29FC8DACA}" srcId="{39605B98-BBA0-44EF-9E36-408355B01164}" destId="{48C78940-E3B3-4A21-BA48-234F5EF99A2B}" srcOrd="2" destOrd="0" parTransId="{BD855769-CD73-4755-B0BF-6F9ECEABD39A}" sibTransId="{BCCF5DF0-4D7C-4B85-A6B2-D7621CA6755A}"/>
    <dgm:cxn modelId="{4D90B8D1-AD6F-4918-91CA-295AC677A326}" srcId="{39605B98-BBA0-44EF-9E36-408355B01164}" destId="{A897720C-DDAB-4F89-A90D-82FCE1E33603}" srcOrd="3" destOrd="0" parTransId="{627EF82F-5AF3-4A8F-93CF-F4E136CE66F5}" sibTransId="{BB4BBE01-5013-4509-BA89-2B34F2790EA4}"/>
    <dgm:cxn modelId="{DCC67439-7DE1-4F6C-86AE-FB2CE9481942}" srcId="{BDA605A4-417D-4005-A51D-52DFF0F04F0B}" destId="{39605B98-BBA0-44EF-9E36-408355B01164}" srcOrd="0" destOrd="0" parTransId="{EDA18DFC-3092-4FF3-B2F0-D1915AC77923}" sibTransId="{C8268AFF-1D8D-4AFD-8C1F-FAA057EB4199}"/>
    <dgm:cxn modelId="{9C8D5F78-9117-4A97-AEA5-57C6D9F23E1A}" srcId="{39605B98-BBA0-44EF-9E36-408355B01164}" destId="{F1DE3719-3F1A-4312-8491-258AC461F443}" srcOrd="1" destOrd="0" parTransId="{938FAF1C-62FB-4FD0-99DE-89D3277E72F2}" sibTransId="{E7938867-68C1-4F72-80B8-D92947CCC028}"/>
    <dgm:cxn modelId="{7832DE6B-49DD-4371-9B6C-6CB1C36E1808}" type="presOf" srcId="{BDA605A4-417D-4005-A51D-52DFF0F04F0B}" destId="{77FA4FE3-1363-4CE3-B41A-8D9C8F405299}" srcOrd="0" destOrd="0" presId="urn:microsoft.com/office/officeart/2011/layout/HexagonRadial"/>
    <dgm:cxn modelId="{C2AD2BF6-291D-47AD-A34F-EE3B48041481}" srcId="{39605B98-BBA0-44EF-9E36-408355B01164}" destId="{92E58761-048B-42A6-872E-53D4F4C93724}" srcOrd="4" destOrd="0" parTransId="{65DCF0F2-08F0-4342-9F58-2843AC753FBF}" sibTransId="{2DF630F2-5803-4129-82A7-E49BF0A4B930}"/>
    <dgm:cxn modelId="{5C01CC35-F0DE-4971-845E-E8A15806A1EA}" type="presOf" srcId="{80E392EF-C684-41B9-9082-2779A90F2113}" destId="{44678ADA-469E-4F18-97DD-DAAEFB02A3CC}" srcOrd="0" destOrd="0" presId="urn:microsoft.com/office/officeart/2011/layout/HexagonRadial"/>
    <dgm:cxn modelId="{1AF9DAC4-9207-4189-A879-1CA7A4108406}" srcId="{39605B98-BBA0-44EF-9E36-408355B01164}" destId="{80E392EF-C684-41B9-9082-2779A90F2113}" srcOrd="0" destOrd="0" parTransId="{5E25121A-693E-4283-BE43-63AA21C20535}" sibTransId="{E8117769-16F6-4166-A2CA-B14B339007AE}"/>
    <dgm:cxn modelId="{06330515-E317-4FBB-8CB2-C7B3DFC11412}" type="presOf" srcId="{39605B98-BBA0-44EF-9E36-408355B01164}" destId="{46E878E7-6580-43CE-9C38-1BB4BA9BB7A6}" srcOrd="0" destOrd="0" presId="urn:microsoft.com/office/officeart/2011/layout/HexagonRadial"/>
    <dgm:cxn modelId="{BA6A9570-1439-492D-A5D7-C50DC759C4BA}" type="presOf" srcId="{92E58761-048B-42A6-872E-53D4F4C93724}" destId="{FD99D44C-574F-4C7D-915D-830EAECCBDF4}" srcOrd="0" destOrd="0" presId="urn:microsoft.com/office/officeart/2011/layout/HexagonRadial"/>
    <dgm:cxn modelId="{7B722230-9E27-4CCE-9BC8-E8A8B3BCC8A1}" type="presParOf" srcId="{77FA4FE3-1363-4CE3-B41A-8D9C8F405299}" destId="{46E878E7-6580-43CE-9C38-1BB4BA9BB7A6}" srcOrd="0" destOrd="0" presId="urn:microsoft.com/office/officeart/2011/layout/HexagonRadial"/>
    <dgm:cxn modelId="{2AABA301-13AD-484E-BCD3-3232268D73B3}" type="presParOf" srcId="{77FA4FE3-1363-4CE3-B41A-8D9C8F405299}" destId="{9A90719A-0D09-4708-95C4-95017C0E443B}" srcOrd="1" destOrd="0" presId="urn:microsoft.com/office/officeart/2011/layout/HexagonRadial"/>
    <dgm:cxn modelId="{2C56D433-B614-4C54-9E06-C38DB489F71F}" type="presParOf" srcId="{9A90719A-0D09-4708-95C4-95017C0E443B}" destId="{F3C6B27B-C86C-4657-90EB-AADB33BD3A3D}" srcOrd="0" destOrd="0" presId="urn:microsoft.com/office/officeart/2011/layout/HexagonRadial"/>
    <dgm:cxn modelId="{4614E995-1822-4669-B28C-F00666CFCB4E}" type="presParOf" srcId="{77FA4FE3-1363-4CE3-B41A-8D9C8F405299}" destId="{44678ADA-469E-4F18-97DD-DAAEFB02A3CC}" srcOrd="2" destOrd="0" presId="urn:microsoft.com/office/officeart/2011/layout/HexagonRadial"/>
    <dgm:cxn modelId="{F0772D1E-8349-495C-9590-D217ACEDCAA1}" type="presParOf" srcId="{77FA4FE3-1363-4CE3-B41A-8D9C8F405299}" destId="{7C0D540B-A747-46A8-8694-9905BA44ADEF}" srcOrd="3" destOrd="0" presId="urn:microsoft.com/office/officeart/2011/layout/HexagonRadial"/>
    <dgm:cxn modelId="{D1DD26A6-A636-49B6-A01D-A23C66E1CBBD}" type="presParOf" srcId="{7C0D540B-A747-46A8-8694-9905BA44ADEF}" destId="{E2C9EC24-B862-4BF5-9AE5-CCF55B0894AB}" srcOrd="0" destOrd="0" presId="urn:microsoft.com/office/officeart/2011/layout/HexagonRadial"/>
    <dgm:cxn modelId="{3CB0A71A-015B-40E7-849F-DEE66A29FDD8}" type="presParOf" srcId="{77FA4FE3-1363-4CE3-B41A-8D9C8F405299}" destId="{F7A3CABA-40A4-44B4-BDC4-73B4DA9671E4}" srcOrd="4" destOrd="0" presId="urn:microsoft.com/office/officeart/2011/layout/HexagonRadial"/>
    <dgm:cxn modelId="{C94EA624-E5D0-40CF-9019-2D180515BE03}" type="presParOf" srcId="{77FA4FE3-1363-4CE3-B41A-8D9C8F405299}" destId="{7C3E7F96-9A03-40C2-A5B4-B971D576FCF8}" srcOrd="5" destOrd="0" presId="urn:microsoft.com/office/officeart/2011/layout/HexagonRadial"/>
    <dgm:cxn modelId="{2F481CE8-B0D7-463C-8E4D-542DF5736434}" type="presParOf" srcId="{7C3E7F96-9A03-40C2-A5B4-B971D576FCF8}" destId="{4A7E5D78-1CEA-4A8B-8D8E-D7C3522A06AE}" srcOrd="0" destOrd="0" presId="urn:microsoft.com/office/officeart/2011/layout/HexagonRadial"/>
    <dgm:cxn modelId="{ED6B2F2E-6269-4777-BE51-F78CC0C3460C}" type="presParOf" srcId="{77FA4FE3-1363-4CE3-B41A-8D9C8F405299}" destId="{06AA3124-52E5-4292-A6AB-877A78473C6D}" srcOrd="6" destOrd="0" presId="urn:microsoft.com/office/officeart/2011/layout/HexagonRadial"/>
    <dgm:cxn modelId="{6EF2C9B7-D753-4F56-A20C-0A33533399B9}" type="presParOf" srcId="{77FA4FE3-1363-4CE3-B41A-8D9C8F405299}" destId="{753B684B-C545-4C11-91C9-F3FEB70D9ED3}" srcOrd="7" destOrd="0" presId="urn:microsoft.com/office/officeart/2011/layout/HexagonRadial"/>
    <dgm:cxn modelId="{C44ADA9C-3645-4667-B973-410263076624}" type="presParOf" srcId="{753B684B-C545-4C11-91C9-F3FEB70D9ED3}" destId="{50FF265F-1B6A-4380-8502-7127124EF2CE}" srcOrd="0" destOrd="0" presId="urn:microsoft.com/office/officeart/2011/layout/HexagonRadial"/>
    <dgm:cxn modelId="{DB017FA9-5FB1-4BCB-9668-C50A78DC2695}" type="presParOf" srcId="{77FA4FE3-1363-4CE3-B41A-8D9C8F405299}" destId="{76C95A4E-A788-493F-9BA0-EAACFB5F387B}" srcOrd="8" destOrd="0" presId="urn:microsoft.com/office/officeart/2011/layout/HexagonRadial"/>
    <dgm:cxn modelId="{F68A0296-E0BA-41A6-97C2-67196EEFC72C}" type="presParOf" srcId="{77FA4FE3-1363-4CE3-B41A-8D9C8F405299}" destId="{87221F95-27A3-4246-A2B3-9D6C270BB3F1}" srcOrd="9" destOrd="0" presId="urn:microsoft.com/office/officeart/2011/layout/HexagonRadial"/>
    <dgm:cxn modelId="{174FD1A9-6771-4740-907E-46B5CB63FB56}" type="presParOf" srcId="{87221F95-27A3-4246-A2B3-9D6C270BB3F1}" destId="{E097CEC4-9DE6-4321-A364-9060B816FD80}" srcOrd="0" destOrd="0" presId="urn:microsoft.com/office/officeart/2011/layout/HexagonRadial"/>
    <dgm:cxn modelId="{5463AAE7-88C8-4BCF-9636-8DEB596CFE2F}" type="presParOf" srcId="{77FA4FE3-1363-4CE3-B41A-8D9C8F405299}" destId="{FD99D44C-574F-4C7D-915D-830EAECCBDF4}" srcOrd="10" destOrd="0" presId="urn:microsoft.com/office/officeart/2011/layout/HexagonRadial"/>
    <dgm:cxn modelId="{D41B87FC-E764-4E78-B16E-2B3B41D3109B}" type="presParOf" srcId="{77FA4FE3-1363-4CE3-B41A-8D9C8F405299}" destId="{2DC1E852-B409-466B-8F4D-2839A2041E35}" srcOrd="11" destOrd="0" presId="urn:microsoft.com/office/officeart/2011/layout/HexagonRadial"/>
    <dgm:cxn modelId="{D14743FC-DEC6-4FD2-8B5A-30473024B853}" type="presParOf" srcId="{2DC1E852-B409-466B-8F4D-2839A2041E35}" destId="{FBE530DB-D1DA-4B10-9ED8-8E5F5F4795E2}" srcOrd="0" destOrd="0" presId="urn:microsoft.com/office/officeart/2011/layout/HexagonRadial"/>
    <dgm:cxn modelId="{0EC101E1-68CB-4A0A-8C47-EBBB8D039A9A}" type="presParOf" srcId="{77FA4FE3-1363-4CE3-B41A-8D9C8F405299}" destId="{7D7608A3-9788-4A96-8AB4-D7C8FA3578E2}" srcOrd="12" destOrd="0" presId="urn:microsoft.com/office/officeart/2011/layout/HexagonRadial"/>
  </dgm:cxnLst>
  <dgm:bg>
    <a:solidFill>
      <a:schemeClr val="bg1"/>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612603-D3A4-4A7D-902F-55C6DF33D34A}">
      <dsp:nvSpPr>
        <dsp:cNvPr id="0" name=""/>
        <dsp:cNvSpPr/>
      </dsp:nvSpPr>
      <dsp:spPr>
        <a:xfrm>
          <a:off x="1354666" y="0"/>
          <a:ext cx="5418667" cy="5418667"/>
        </a:xfrm>
        <a:prstGeom prst="diamond">
          <a:avLst/>
        </a:prstGeom>
        <a:gradFill rotWithShape="0">
          <a:gsLst>
            <a:gs pos="0">
              <a:schemeClr val="accent1">
                <a:tint val="40000"/>
                <a:hueOff val="0"/>
                <a:satOff val="0"/>
                <a:lumOff val="0"/>
                <a:alphaOff val="0"/>
                <a:shade val="51000"/>
                <a:satMod val="130000"/>
              </a:schemeClr>
            </a:gs>
            <a:gs pos="80000">
              <a:schemeClr val="accent1">
                <a:tint val="40000"/>
                <a:hueOff val="0"/>
                <a:satOff val="0"/>
                <a:lumOff val="0"/>
                <a:alphaOff val="0"/>
                <a:shade val="93000"/>
                <a:satMod val="130000"/>
              </a:schemeClr>
            </a:gs>
            <a:gs pos="100000">
              <a:schemeClr val="accent1">
                <a:tint val="40000"/>
                <a:hueOff val="0"/>
                <a:satOff val="0"/>
                <a:lumOff val="0"/>
                <a:alphaOff val="0"/>
                <a:shade val="94000"/>
                <a:satMod val="135000"/>
              </a:schemeClr>
            </a:gs>
          </a:gsLst>
          <a:lin ang="162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4719E1B0-08A6-4BEF-ACA9-A09084A2F428}">
      <dsp:nvSpPr>
        <dsp:cNvPr id="0" name=""/>
        <dsp:cNvSpPr/>
      </dsp:nvSpPr>
      <dsp:spPr>
        <a:xfrm>
          <a:off x="1869439" y="514773"/>
          <a:ext cx="2113280" cy="211328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GB" sz="2800" kern="1200" dirty="0" smtClean="0"/>
            <a:t>How many objectives?</a:t>
          </a:r>
          <a:endParaRPr lang="en-GB" sz="2800" kern="1200" dirty="0"/>
        </a:p>
      </dsp:txBody>
      <dsp:txXfrm>
        <a:off x="1972601" y="617935"/>
        <a:ext cx="1906956" cy="1906956"/>
      </dsp:txXfrm>
    </dsp:sp>
    <dsp:sp modelId="{D5642C7D-052B-457D-B744-FFC7A522894A}">
      <dsp:nvSpPr>
        <dsp:cNvPr id="0" name=""/>
        <dsp:cNvSpPr/>
      </dsp:nvSpPr>
      <dsp:spPr>
        <a:xfrm>
          <a:off x="4145280" y="514773"/>
          <a:ext cx="2113280" cy="211328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GB" sz="2800" kern="1200" dirty="0" smtClean="0"/>
            <a:t>How easy or difficult?</a:t>
          </a:r>
          <a:endParaRPr lang="en-GB" sz="2800" kern="1200" dirty="0"/>
        </a:p>
      </dsp:txBody>
      <dsp:txXfrm>
        <a:off x="4248442" y="617935"/>
        <a:ext cx="1906956" cy="1906956"/>
      </dsp:txXfrm>
    </dsp:sp>
    <dsp:sp modelId="{0D621F99-70D2-46F3-BA58-429F9D29D8F9}">
      <dsp:nvSpPr>
        <dsp:cNvPr id="0" name=""/>
        <dsp:cNvSpPr/>
      </dsp:nvSpPr>
      <dsp:spPr>
        <a:xfrm>
          <a:off x="1869439" y="2790613"/>
          <a:ext cx="2113280" cy="211328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GB" sz="2800" kern="1200" dirty="0" smtClean="0"/>
            <a:t>Over what time period?</a:t>
          </a:r>
          <a:endParaRPr lang="en-GB" sz="2800" kern="1200" dirty="0"/>
        </a:p>
      </dsp:txBody>
      <dsp:txXfrm>
        <a:off x="1972601" y="2893775"/>
        <a:ext cx="1906956" cy="1906956"/>
      </dsp:txXfrm>
    </dsp:sp>
    <dsp:sp modelId="{B3841970-9D4C-4928-AE3A-4C276F1FC983}">
      <dsp:nvSpPr>
        <dsp:cNvPr id="0" name=""/>
        <dsp:cNvSpPr/>
      </dsp:nvSpPr>
      <dsp:spPr>
        <a:xfrm>
          <a:off x="4145280" y="2790613"/>
          <a:ext cx="2113280" cy="211328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GB" sz="2800" kern="1200" dirty="0" smtClean="0"/>
            <a:t>Can they be changed?</a:t>
          </a:r>
          <a:endParaRPr lang="en-GB" sz="2800" kern="1200" dirty="0"/>
        </a:p>
      </dsp:txBody>
      <dsp:txXfrm>
        <a:off x="4248442" y="2893775"/>
        <a:ext cx="1906956" cy="190695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612603-D3A4-4A7D-902F-55C6DF33D34A}">
      <dsp:nvSpPr>
        <dsp:cNvPr id="0" name=""/>
        <dsp:cNvSpPr/>
      </dsp:nvSpPr>
      <dsp:spPr>
        <a:xfrm>
          <a:off x="1354666" y="0"/>
          <a:ext cx="5418667" cy="5418667"/>
        </a:xfrm>
        <a:prstGeom prst="diamond">
          <a:avLst/>
        </a:prstGeom>
        <a:gradFill rotWithShape="0">
          <a:gsLst>
            <a:gs pos="0">
              <a:schemeClr val="accent1">
                <a:tint val="40000"/>
                <a:hueOff val="0"/>
                <a:satOff val="0"/>
                <a:lumOff val="0"/>
                <a:alphaOff val="0"/>
                <a:shade val="51000"/>
                <a:satMod val="130000"/>
              </a:schemeClr>
            </a:gs>
            <a:gs pos="80000">
              <a:schemeClr val="accent1">
                <a:tint val="40000"/>
                <a:hueOff val="0"/>
                <a:satOff val="0"/>
                <a:lumOff val="0"/>
                <a:alphaOff val="0"/>
                <a:shade val="93000"/>
                <a:satMod val="130000"/>
              </a:schemeClr>
            </a:gs>
            <a:gs pos="100000">
              <a:schemeClr val="accent1">
                <a:tint val="40000"/>
                <a:hueOff val="0"/>
                <a:satOff val="0"/>
                <a:lumOff val="0"/>
                <a:alphaOff val="0"/>
                <a:shade val="94000"/>
                <a:satMod val="135000"/>
              </a:schemeClr>
            </a:gs>
          </a:gsLst>
          <a:lin ang="162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4719E1B0-08A6-4BEF-ACA9-A09084A2F428}">
      <dsp:nvSpPr>
        <dsp:cNvPr id="0" name=""/>
        <dsp:cNvSpPr/>
      </dsp:nvSpPr>
      <dsp:spPr>
        <a:xfrm>
          <a:off x="1869439" y="514773"/>
          <a:ext cx="2113280" cy="211328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kern="1200" dirty="0" smtClean="0"/>
            <a:t>How many objectives?</a:t>
          </a:r>
        </a:p>
        <a:p>
          <a:pPr lvl="0" algn="ctr" defTabSz="889000">
            <a:lnSpc>
              <a:spcPct val="90000"/>
            </a:lnSpc>
            <a:spcBef>
              <a:spcPct val="0"/>
            </a:spcBef>
            <a:spcAft>
              <a:spcPct val="35000"/>
            </a:spcAft>
          </a:pPr>
          <a:r>
            <a:rPr lang="en-GB" sz="2000" kern="1200" dirty="0" smtClean="0">
              <a:solidFill>
                <a:srgbClr val="FFC000"/>
              </a:solidFill>
            </a:rPr>
            <a:t>No limit but they need to be able to be achieved  within the timeframe</a:t>
          </a:r>
          <a:endParaRPr lang="en-GB" sz="2000" kern="1200" dirty="0">
            <a:solidFill>
              <a:srgbClr val="FFC000"/>
            </a:solidFill>
          </a:endParaRPr>
        </a:p>
      </dsp:txBody>
      <dsp:txXfrm>
        <a:off x="1972601" y="617935"/>
        <a:ext cx="1906956" cy="1906956"/>
      </dsp:txXfrm>
    </dsp:sp>
    <dsp:sp modelId="{D5642C7D-052B-457D-B744-FFC7A522894A}">
      <dsp:nvSpPr>
        <dsp:cNvPr id="0" name=""/>
        <dsp:cNvSpPr/>
      </dsp:nvSpPr>
      <dsp:spPr>
        <a:xfrm>
          <a:off x="4159565" y="529059"/>
          <a:ext cx="2113280" cy="211328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kern="1200" dirty="0" smtClean="0"/>
            <a:t>How easy or difficult?</a:t>
          </a:r>
        </a:p>
        <a:p>
          <a:pPr lvl="0" algn="ctr" defTabSz="889000">
            <a:lnSpc>
              <a:spcPct val="90000"/>
            </a:lnSpc>
            <a:spcBef>
              <a:spcPct val="0"/>
            </a:spcBef>
            <a:spcAft>
              <a:spcPct val="35000"/>
            </a:spcAft>
          </a:pPr>
          <a:r>
            <a:rPr lang="en-GB" sz="2000" kern="1200" dirty="0" smtClean="0">
              <a:solidFill>
                <a:srgbClr val="FFC000"/>
              </a:solidFill>
            </a:rPr>
            <a:t>They should ‘stretch’ the individual </a:t>
          </a:r>
        </a:p>
        <a:p>
          <a:pPr lvl="0" algn="ctr" defTabSz="889000">
            <a:lnSpc>
              <a:spcPct val="90000"/>
            </a:lnSpc>
            <a:spcBef>
              <a:spcPct val="0"/>
            </a:spcBef>
            <a:spcAft>
              <a:spcPct val="35000"/>
            </a:spcAft>
          </a:pPr>
          <a:endParaRPr lang="en-GB" sz="2000" kern="1200" dirty="0">
            <a:solidFill>
              <a:srgbClr val="FFC000"/>
            </a:solidFill>
          </a:endParaRPr>
        </a:p>
      </dsp:txBody>
      <dsp:txXfrm>
        <a:off x="4262727" y="632221"/>
        <a:ext cx="1906956" cy="1906956"/>
      </dsp:txXfrm>
    </dsp:sp>
    <dsp:sp modelId="{0D621F99-70D2-46F3-BA58-429F9D29D8F9}">
      <dsp:nvSpPr>
        <dsp:cNvPr id="0" name=""/>
        <dsp:cNvSpPr/>
      </dsp:nvSpPr>
      <dsp:spPr>
        <a:xfrm>
          <a:off x="1721806" y="2790613"/>
          <a:ext cx="2408547" cy="211328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GB" sz="2000" kern="1200" dirty="0" smtClean="0"/>
            <a:t>Over what time period?</a:t>
          </a:r>
        </a:p>
        <a:p>
          <a:pPr lvl="0" algn="l" defTabSz="889000">
            <a:lnSpc>
              <a:spcPct val="90000"/>
            </a:lnSpc>
            <a:spcBef>
              <a:spcPct val="0"/>
            </a:spcBef>
            <a:spcAft>
              <a:spcPct val="35000"/>
            </a:spcAft>
          </a:pPr>
          <a:r>
            <a:rPr lang="en-GB" sz="2000" kern="1200" dirty="0" smtClean="0">
              <a:solidFill>
                <a:srgbClr val="FFC000"/>
              </a:solidFill>
            </a:rPr>
            <a:t>Ideally within the year but some can be carried over e.g. undertaking a qualification</a:t>
          </a:r>
          <a:endParaRPr lang="en-GB" sz="2000" kern="1200" dirty="0">
            <a:solidFill>
              <a:srgbClr val="FFC000"/>
            </a:solidFill>
          </a:endParaRPr>
        </a:p>
      </dsp:txBody>
      <dsp:txXfrm>
        <a:off x="1824968" y="2893775"/>
        <a:ext cx="2202223" cy="1906956"/>
      </dsp:txXfrm>
    </dsp:sp>
    <dsp:sp modelId="{B3841970-9D4C-4928-AE3A-4C276F1FC983}">
      <dsp:nvSpPr>
        <dsp:cNvPr id="0" name=""/>
        <dsp:cNvSpPr/>
      </dsp:nvSpPr>
      <dsp:spPr>
        <a:xfrm>
          <a:off x="4145280" y="2790613"/>
          <a:ext cx="2113280" cy="211328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kern="1200" dirty="0" smtClean="0"/>
            <a:t>Can they be changed?</a:t>
          </a:r>
        </a:p>
        <a:p>
          <a:pPr lvl="0" algn="ctr" defTabSz="889000">
            <a:lnSpc>
              <a:spcPct val="90000"/>
            </a:lnSpc>
            <a:spcBef>
              <a:spcPct val="0"/>
            </a:spcBef>
            <a:spcAft>
              <a:spcPct val="35000"/>
            </a:spcAft>
          </a:pPr>
          <a:endParaRPr lang="en-GB" sz="2000" kern="1200" dirty="0" smtClean="0"/>
        </a:p>
        <a:p>
          <a:pPr lvl="0" algn="ctr" defTabSz="889000">
            <a:lnSpc>
              <a:spcPct val="90000"/>
            </a:lnSpc>
            <a:spcBef>
              <a:spcPct val="0"/>
            </a:spcBef>
            <a:spcAft>
              <a:spcPct val="35000"/>
            </a:spcAft>
          </a:pPr>
          <a:r>
            <a:rPr lang="en-GB" sz="2000" kern="1200" dirty="0" smtClean="0">
              <a:solidFill>
                <a:srgbClr val="FFC000"/>
              </a:solidFill>
            </a:rPr>
            <a:t>Yes they can as the situation can change</a:t>
          </a:r>
          <a:endParaRPr lang="en-GB" sz="2000" kern="1200" dirty="0">
            <a:solidFill>
              <a:srgbClr val="FFC000"/>
            </a:solidFill>
          </a:endParaRPr>
        </a:p>
      </dsp:txBody>
      <dsp:txXfrm>
        <a:off x="4248442" y="2893775"/>
        <a:ext cx="1906956" cy="190695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E878E7-6580-43CE-9C38-1BB4BA9BB7A6}">
      <dsp:nvSpPr>
        <dsp:cNvPr id="0" name=""/>
        <dsp:cNvSpPr/>
      </dsp:nvSpPr>
      <dsp:spPr>
        <a:xfrm>
          <a:off x="2795095" y="1911259"/>
          <a:ext cx="2429294" cy="2101437"/>
        </a:xfrm>
        <a:prstGeom prst="hexagon">
          <a:avLst>
            <a:gd name="adj" fmla="val 28570"/>
            <a:gd name="vf" fmla="val 11547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GB" sz="1500" kern="1200" dirty="0" smtClean="0"/>
            <a:t>Will the activity meet the agreed objective?</a:t>
          </a:r>
          <a:endParaRPr lang="en-GB" sz="1500" kern="1200" dirty="0"/>
        </a:p>
      </dsp:txBody>
      <dsp:txXfrm>
        <a:off x="3197663" y="2259497"/>
        <a:ext cx="1624158" cy="1404961"/>
      </dsp:txXfrm>
    </dsp:sp>
    <dsp:sp modelId="{E2C9EC24-B862-4BF5-9AE5-CCF55B0894AB}">
      <dsp:nvSpPr>
        <dsp:cNvPr id="0" name=""/>
        <dsp:cNvSpPr/>
      </dsp:nvSpPr>
      <dsp:spPr>
        <a:xfrm>
          <a:off x="4316300" y="905863"/>
          <a:ext cx="916565" cy="789742"/>
        </a:xfrm>
        <a:prstGeom prst="hexagon">
          <a:avLst>
            <a:gd name="adj" fmla="val 28900"/>
            <a:gd name="vf" fmla="val 115470"/>
          </a:avLst>
        </a:prstGeom>
        <a:gradFill rotWithShape="0">
          <a:gsLst>
            <a:gs pos="0">
              <a:schemeClr val="accent1">
                <a:tint val="40000"/>
                <a:hueOff val="0"/>
                <a:satOff val="0"/>
                <a:lumOff val="0"/>
                <a:alphaOff val="0"/>
                <a:shade val="51000"/>
                <a:satMod val="130000"/>
              </a:schemeClr>
            </a:gs>
            <a:gs pos="80000">
              <a:schemeClr val="accent1">
                <a:tint val="40000"/>
                <a:hueOff val="0"/>
                <a:satOff val="0"/>
                <a:lumOff val="0"/>
                <a:alphaOff val="0"/>
                <a:shade val="93000"/>
                <a:satMod val="130000"/>
              </a:schemeClr>
            </a:gs>
            <a:gs pos="100000">
              <a:schemeClr val="accent1">
                <a:tint val="40000"/>
                <a:hueOff val="0"/>
                <a:satOff val="0"/>
                <a:lumOff val="0"/>
                <a:alphaOff val="0"/>
                <a:shade val="94000"/>
                <a:satMod val="135000"/>
              </a:schemeClr>
            </a:gs>
          </a:gsLst>
          <a:lin ang="162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44678ADA-469E-4F18-97DD-DAAEFB02A3CC}">
      <dsp:nvSpPr>
        <dsp:cNvPr id="0" name=""/>
        <dsp:cNvSpPr/>
      </dsp:nvSpPr>
      <dsp:spPr>
        <a:xfrm>
          <a:off x="3018868" y="0"/>
          <a:ext cx="1990789" cy="1722266"/>
        </a:xfrm>
        <a:prstGeom prst="hexagon">
          <a:avLst>
            <a:gd name="adj" fmla="val 28570"/>
            <a:gd name="vf" fmla="val 11547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GB" sz="1500" kern="1200" dirty="0" smtClean="0"/>
            <a:t>Is it a good match for the individual’s learning style?</a:t>
          </a:r>
          <a:endParaRPr lang="en-GB" sz="1500" kern="1200" dirty="0"/>
        </a:p>
      </dsp:txBody>
      <dsp:txXfrm>
        <a:off x="3348784" y="285416"/>
        <a:ext cx="1330957" cy="1151434"/>
      </dsp:txXfrm>
    </dsp:sp>
    <dsp:sp modelId="{4A7E5D78-1CEA-4A8B-8D8E-D7C3522A06AE}">
      <dsp:nvSpPr>
        <dsp:cNvPr id="0" name=""/>
        <dsp:cNvSpPr/>
      </dsp:nvSpPr>
      <dsp:spPr>
        <a:xfrm>
          <a:off x="5386003" y="2382261"/>
          <a:ext cx="916565" cy="789742"/>
        </a:xfrm>
        <a:prstGeom prst="hexagon">
          <a:avLst>
            <a:gd name="adj" fmla="val 28900"/>
            <a:gd name="vf" fmla="val 115470"/>
          </a:avLst>
        </a:prstGeom>
        <a:gradFill rotWithShape="0">
          <a:gsLst>
            <a:gs pos="0">
              <a:schemeClr val="accent1">
                <a:tint val="40000"/>
                <a:hueOff val="0"/>
                <a:satOff val="0"/>
                <a:lumOff val="0"/>
                <a:alphaOff val="0"/>
                <a:shade val="51000"/>
                <a:satMod val="130000"/>
              </a:schemeClr>
            </a:gs>
            <a:gs pos="80000">
              <a:schemeClr val="accent1">
                <a:tint val="40000"/>
                <a:hueOff val="0"/>
                <a:satOff val="0"/>
                <a:lumOff val="0"/>
                <a:alphaOff val="0"/>
                <a:shade val="93000"/>
                <a:satMod val="130000"/>
              </a:schemeClr>
            </a:gs>
            <a:gs pos="100000">
              <a:schemeClr val="accent1">
                <a:tint val="40000"/>
                <a:hueOff val="0"/>
                <a:satOff val="0"/>
                <a:lumOff val="0"/>
                <a:alphaOff val="0"/>
                <a:shade val="94000"/>
                <a:satMod val="135000"/>
              </a:schemeClr>
            </a:gs>
          </a:gsLst>
          <a:lin ang="162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F7A3CABA-40A4-44B4-BDC4-73B4DA9671E4}">
      <dsp:nvSpPr>
        <dsp:cNvPr id="0" name=""/>
        <dsp:cNvSpPr/>
      </dsp:nvSpPr>
      <dsp:spPr>
        <a:xfrm>
          <a:off x="4844653" y="1059309"/>
          <a:ext cx="1990789" cy="1722266"/>
        </a:xfrm>
        <a:prstGeom prst="hexagon">
          <a:avLst>
            <a:gd name="adj" fmla="val 28570"/>
            <a:gd name="vf" fmla="val 11547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GB" sz="1500" kern="1200" dirty="0" smtClean="0"/>
            <a:t>Is the timeframe suitable?</a:t>
          </a:r>
          <a:endParaRPr lang="en-GB" sz="1500" kern="1200" dirty="0"/>
        </a:p>
      </dsp:txBody>
      <dsp:txXfrm>
        <a:off x="5174569" y="1344725"/>
        <a:ext cx="1330957" cy="1151434"/>
      </dsp:txXfrm>
    </dsp:sp>
    <dsp:sp modelId="{50FF265F-1B6A-4380-8502-7127124EF2CE}">
      <dsp:nvSpPr>
        <dsp:cNvPr id="0" name=""/>
        <dsp:cNvSpPr/>
      </dsp:nvSpPr>
      <dsp:spPr>
        <a:xfrm>
          <a:off x="4642918" y="4101339"/>
          <a:ext cx="916565" cy="789742"/>
        </a:xfrm>
        <a:prstGeom prst="hexagon">
          <a:avLst>
            <a:gd name="adj" fmla="val 28900"/>
            <a:gd name="vf" fmla="val 115470"/>
          </a:avLst>
        </a:prstGeom>
        <a:gradFill rotWithShape="0">
          <a:gsLst>
            <a:gs pos="0">
              <a:schemeClr val="accent1">
                <a:tint val="40000"/>
                <a:hueOff val="0"/>
                <a:satOff val="0"/>
                <a:lumOff val="0"/>
                <a:alphaOff val="0"/>
                <a:shade val="51000"/>
                <a:satMod val="130000"/>
              </a:schemeClr>
            </a:gs>
            <a:gs pos="80000">
              <a:schemeClr val="accent1">
                <a:tint val="40000"/>
                <a:hueOff val="0"/>
                <a:satOff val="0"/>
                <a:lumOff val="0"/>
                <a:alphaOff val="0"/>
                <a:shade val="93000"/>
                <a:satMod val="130000"/>
              </a:schemeClr>
            </a:gs>
            <a:gs pos="100000">
              <a:schemeClr val="accent1">
                <a:tint val="40000"/>
                <a:hueOff val="0"/>
                <a:satOff val="0"/>
                <a:lumOff val="0"/>
                <a:alphaOff val="0"/>
                <a:shade val="94000"/>
                <a:satMod val="135000"/>
              </a:schemeClr>
            </a:gs>
          </a:gsLst>
          <a:lin ang="162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06AA3124-52E5-4292-A6AB-877A78473C6D}">
      <dsp:nvSpPr>
        <dsp:cNvPr id="0" name=""/>
        <dsp:cNvSpPr/>
      </dsp:nvSpPr>
      <dsp:spPr>
        <a:xfrm>
          <a:off x="4844653" y="3141788"/>
          <a:ext cx="1990789" cy="1722266"/>
        </a:xfrm>
        <a:prstGeom prst="hexagon">
          <a:avLst>
            <a:gd name="adj" fmla="val 28570"/>
            <a:gd name="vf" fmla="val 11547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GB" sz="1500" kern="1200" dirty="0" smtClean="0"/>
            <a:t>Do you need official authorisation?</a:t>
          </a:r>
          <a:endParaRPr lang="en-GB" sz="1500" kern="1200" dirty="0"/>
        </a:p>
      </dsp:txBody>
      <dsp:txXfrm>
        <a:off x="5174569" y="3427204"/>
        <a:ext cx="1330957" cy="1151434"/>
      </dsp:txXfrm>
    </dsp:sp>
    <dsp:sp modelId="{E097CEC4-9DE6-4321-A364-9060B816FD80}">
      <dsp:nvSpPr>
        <dsp:cNvPr id="0" name=""/>
        <dsp:cNvSpPr/>
      </dsp:nvSpPr>
      <dsp:spPr>
        <a:xfrm>
          <a:off x="2799615" y="4221834"/>
          <a:ext cx="916565" cy="789742"/>
        </a:xfrm>
        <a:prstGeom prst="hexagon">
          <a:avLst>
            <a:gd name="adj" fmla="val 28900"/>
            <a:gd name="vf" fmla="val 115470"/>
          </a:avLst>
        </a:prstGeom>
        <a:gradFill rotWithShape="0">
          <a:gsLst>
            <a:gs pos="0">
              <a:schemeClr val="accent1">
                <a:tint val="40000"/>
                <a:hueOff val="0"/>
                <a:satOff val="0"/>
                <a:lumOff val="0"/>
                <a:alphaOff val="0"/>
                <a:shade val="51000"/>
                <a:satMod val="130000"/>
              </a:schemeClr>
            </a:gs>
            <a:gs pos="80000">
              <a:schemeClr val="accent1">
                <a:tint val="40000"/>
                <a:hueOff val="0"/>
                <a:satOff val="0"/>
                <a:lumOff val="0"/>
                <a:alphaOff val="0"/>
                <a:shade val="93000"/>
                <a:satMod val="130000"/>
              </a:schemeClr>
            </a:gs>
            <a:gs pos="100000">
              <a:schemeClr val="accent1">
                <a:tint val="40000"/>
                <a:hueOff val="0"/>
                <a:satOff val="0"/>
                <a:lumOff val="0"/>
                <a:alphaOff val="0"/>
                <a:shade val="94000"/>
                <a:satMod val="135000"/>
              </a:schemeClr>
            </a:gs>
          </a:gsLst>
          <a:lin ang="162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76C95A4E-A788-493F-9BA0-EAACFB5F387B}">
      <dsp:nvSpPr>
        <dsp:cNvPr id="0" name=""/>
        <dsp:cNvSpPr/>
      </dsp:nvSpPr>
      <dsp:spPr>
        <a:xfrm>
          <a:off x="3018868" y="4202283"/>
          <a:ext cx="1990789" cy="1722266"/>
        </a:xfrm>
        <a:prstGeom prst="hexagon">
          <a:avLst>
            <a:gd name="adj" fmla="val 28570"/>
            <a:gd name="vf" fmla="val 11547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GB" sz="1500" kern="1200" dirty="0" smtClean="0"/>
            <a:t>Do you have team/workload flexibility to enable attendance?</a:t>
          </a:r>
          <a:endParaRPr lang="en-GB" sz="1500" kern="1200" dirty="0"/>
        </a:p>
      </dsp:txBody>
      <dsp:txXfrm>
        <a:off x="3348784" y="4487699"/>
        <a:ext cx="1330957" cy="1151434"/>
      </dsp:txXfrm>
    </dsp:sp>
    <dsp:sp modelId="{FBE530DB-D1DA-4B10-9ED8-8E5F5F4795E2}">
      <dsp:nvSpPr>
        <dsp:cNvPr id="0" name=""/>
        <dsp:cNvSpPr/>
      </dsp:nvSpPr>
      <dsp:spPr>
        <a:xfrm>
          <a:off x="1712395" y="2746028"/>
          <a:ext cx="916565" cy="789742"/>
        </a:xfrm>
        <a:prstGeom prst="hexagon">
          <a:avLst>
            <a:gd name="adj" fmla="val 28900"/>
            <a:gd name="vf" fmla="val 115470"/>
          </a:avLst>
        </a:prstGeom>
        <a:gradFill rotWithShape="0">
          <a:gsLst>
            <a:gs pos="0">
              <a:schemeClr val="accent1">
                <a:tint val="40000"/>
                <a:hueOff val="0"/>
                <a:satOff val="0"/>
                <a:lumOff val="0"/>
                <a:alphaOff val="0"/>
                <a:shade val="51000"/>
                <a:satMod val="130000"/>
              </a:schemeClr>
            </a:gs>
            <a:gs pos="80000">
              <a:schemeClr val="accent1">
                <a:tint val="40000"/>
                <a:hueOff val="0"/>
                <a:satOff val="0"/>
                <a:lumOff val="0"/>
                <a:alphaOff val="0"/>
                <a:shade val="93000"/>
                <a:satMod val="130000"/>
              </a:schemeClr>
            </a:gs>
            <a:gs pos="100000">
              <a:schemeClr val="accent1">
                <a:tint val="40000"/>
                <a:hueOff val="0"/>
                <a:satOff val="0"/>
                <a:lumOff val="0"/>
                <a:alphaOff val="0"/>
                <a:shade val="94000"/>
                <a:satMod val="135000"/>
              </a:schemeClr>
            </a:gs>
          </a:gsLst>
          <a:lin ang="162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FD99D44C-574F-4C7D-915D-830EAECCBDF4}">
      <dsp:nvSpPr>
        <dsp:cNvPr id="0" name=""/>
        <dsp:cNvSpPr/>
      </dsp:nvSpPr>
      <dsp:spPr>
        <a:xfrm>
          <a:off x="1184607" y="3142973"/>
          <a:ext cx="1990789" cy="1722266"/>
        </a:xfrm>
        <a:prstGeom prst="hexagon">
          <a:avLst>
            <a:gd name="adj" fmla="val 28570"/>
            <a:gd name="vf" fmla="val 11547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GB" sz="1500" kern="1200" dirty="0" smtClean="0"/>
            <a:t>Can you afford to do it?</a:t>
          </a:r>
          <a:endParaRPr lang="en-GB" sz="1500" kern="1200" dirty="0"/>
        </a:p>
      </dsp:txBody>
      <dsp:txXfrm>
        <a:off x="1514523" y="3428389"/>
        <a:ext cx="1330957" cy="1151434"/>
      </dsp:txXfrm>
    </dsp:sp>
    <dsp:sp modelId="{7D7608A3-9788-4A96-8AB4-D7C8FA3578E2}">
      <dsp:nvSpPr>
        <dsp:cNvPr id="0" name=""/>
        <dsp:cNvSpPr/>
      </dsp:nvSpPr>
      <dsp:spPr>
        <a:xfrm>
          <a:off x="1184607" y="1056939"/>
          <a:ext cx="1990789" cy="1722266"/>
        </a:xfrm>
        <a:prstGeom prst="hexagon">
          <a:avLst>
            <a:gd name="adj" fmla="val 28570"/>
            <a:gd name="vf" fmla="val 11547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GB" sz="1500" kern="1200" dirty="0" smtClean="0"/>
            <a:t>Can you afford NOT to do it?</a:t>
          </a:r>
          <a:endParaRPr lang="en-GB" sz="1500" kern="1200" dirty="0"/>
        </a:p>
      </dsp:txBody>
      <dsp:txXfrm>
        <a:off x="1514523" y="1342355"/>
        <a:ext cx="1330957" cy="1151434"/>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2.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3.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6.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7.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3DE974-4DAA-47BB-8D42-06D76EB09582}" type="datetimeFigureOut">
              <a:rPr lang="en-GB" smtClean="0"/>
              <a:t>16/09/2020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7C3892-6070-4B4B-87EE-C1FC9055B625}" type="slidenum">
              <a:rPr lang="en-GB" smtClean="0"/>
              <a:t>‹#›</a:t>
            </a:fld>
            <a:endParaRPr lang="en-GB"/>
          </a:p>
        </p:txBody>
      </p:sp>
    </p:spTree>
    <p:extLst>
      <p:ext uri="{BB962C8B-B14F-4D97-AF65-F5344CB8AC3E}">
        <p14:creationId xmlns:p14="http://schemas.microsoft.com/office/powerpoint/2010/main" val="10348571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77C3892-6070-4B4B-87EE-C1FC9055B625}" type="slidenum">
              <a:rPr lang="en-GB" smtClean="0"/>
              <a:t>11</a:t>
            </a:fld>
            <a:endParaRPr lang="en-GB" dirty="0"/>
          </a:p>
        </p:txBody>
      </p:sp>
    </p:spTree>
    <p:extLst>
      <p:ext uri="{BB962C8B-B14F-4D97-AF65-F5344CB8AC3E}">
        <p14:creationId xmlns:p14="http://schemas.microsoft.com/office/powerpoint/2010/main" val="19263638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54C1B8B-07FC-4B5B-BF3B-E1ECB06448DC}" type="slidenum">
              <a:rPr lang="en-US"/>
              <a:pPr fontAlgn="base">
                <a:spcBef>
                  <a:spcPct val="0"/>
                </a:spcBef>
                <a:spcAft>
                  <a:spcPct val="0"/>
                </a:spcAft>
                <a:defRPr/>
              </a:pPr>
              <a:t>23</a:t>
            </a:fld>
            <a:endParaRPr lang="en-US"/>
          </a:p>
        </p:txBody>
      </p:sp>
      <p:sp>
        <p:nvSpPr>
          <p:cNvPr id="3481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AFB53D1-D9DB-4362-A23A-5FEC192B2977}" type="slidenum">
              <a:rPr lang="en-US" sz="1200">
                <a:latin typeface="Calibri" pitchFamily="34" charset="0"/>
              </a:rPr>
              <a:pPr algn="r"/>
              <a:t>23</a:t>
            </a:fld>
            <a:endParaRPr lang="en-US" sz="1200">
              <a:latin typeface="Calibri" pitchFamily="34" charset="0"/>
            </a:endParaRPr>
          </a:p>
        </p:txBody>
      </p:sp>
      <p:sp>
        <p:nvSpPr>
          <p:cNvPr id="348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482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Tree>
    <p:extLst>
      <p:ext uri="{BB962C8B-B14F-4D97-AF65-F5344CB8AC3E}">
        <p14:creationId xmlns:p14="http://schemas.microsoft.com/office/powerpoint/2010/main" val="1776728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59E0E3B-7AC2-4837-A7A6-920EB0CE8FD8}" type="slidenum">
              <a:rPr lang="en-US"/>
              <a:pPr fontAlgn="base">
                <a:spcBef>
                  <a:spcPct val="0"/>
                </a:spcBef>
                <a:spcAft>
                  <a:spcPct val="0"/>
                </a:spcAft>
                <a:defRPr/>
              </a:pPr>
              <a:t>24</a:t>
            </a:fld>
            <a:endParaRPr lang="en-US"/>
          </a:p>
        </p:txBody>
      </p:sp>
      <p:sp>
        <p:nvSpPr>
          <p:cNvPr id="70658" name="Rectangle 2"/>
          <p:cNvSpPr>
            <a:spLocks noGrp="1" noRot="1" noChangeAspect="1" noChangeArrowheads="1" noTextEdit="1"/>
          </p:cNvSpPr>
          <p:nvPr>
            <p:ph type="sldImg"/>
          </p:nvPr>
        </p:nvSpPr>
        <p:spPr bwMode="auto">
          <a:xfrm>
            <a:off x="2111375" y="250825"/>
            <a:ext cx="2492375" cy="1403350"/>
          </a:xfrm>
          <a:noFill/>
          <a:ln>
            <a:solidFill>
              <a:srgbClr val="000000"/>
            </a:solidFill>
            <a:miter lim="800000"/>
            <a:headEnd/>
            <a:tailEnd/>
          </a:ln>
        </p:spPr>
      </p:sp>
      <p:sp>
        <p:nvSpPr>
          <p:cNvPr id="70659" name="Rectangle 3"/>
          <p:cNvSpPr>
            <a:spLocks noGrp="1" noChangeArrowheads="1"/>
          </p:cNvSpPr>
          <p:nvPr>
            <p:ph type="body" idx="1"/>
          </p:nvPr>
        </p:nvSpPr>
        <p:spPr bwMode="auto">
          <a:xfrm>
            <a:off x="333375" y="1979613"/>
            <a:ext cx="6191250" cy="6913562"/>
          </a:xfrm>
          <a:noFill/>
        </p:spPr>
        <p:txBody>
          <a:bodyPr wrap="square" numCol="1" anchor="t" anchorCtr="0" compatLnSpc="1">
            <a:prstTxWarp prst="textNoShape">
              <a:avLst/>
            </a:prstTxWarp>
          </a:bodyPr>
          <a:lstStyle/>
          <a:p>
            <a:pPr marL="228600" indent="-228600" eaLnBrk="1" hangingPunct="1">
              <a:spcBef>
                <a:spcPct val="0"/>
              </a:spcBef>
              <a:buFontTx/>
              <a:buChar char="•"/>
            </a:pPr>
            <a:r>
              <a:rPr lang="en-GB" smtClean="0"/>
              <a:t>The "open" quadrant represents information about the person - behaviour, attitude, feelings, emotion, knowledge, experience, skills, views, etc - </a:t>
            </a:r>
            <a:r>
              <a:rPr lang="en-GB" b="1" smtClean="0"/>
              <a:t>known</a:t>
            </a:r>
            <a:r>
              <a:rPr lang="en-GB" smtClean="0"/>
              <a:t> by the person ('the self') and </a:t>
            </a:r>
            <a:r>
              <a:rPr lang="en-GB" b="1" smtClean="0"/>
              <a:t>known</a:t>
            </a:r>
            <a:r>
              <a:rPr lang="en-GB" smtClean="0"/>
              <a:t> by the group ('others'). The size of the open area can be expanded horizontally into the blind space, by seeking and actively listening to feedback from other group members. </a:t>
            </a:r>
          </a:p>
          <a:p>
            <a:pPr marL="228600" indent="-228600" eaLnBrk="1" hangingPunct="1">
              <a:spcBef>
                <a:spcPct val="0"/>
              </a:spcBef>
            </a:pPr>
            <a:endParaRPr lang="en-GB" smtClean="0"/>
          </a:p>
          <a:p>
            <a:pPr marL="228600" indent="-228600" eaLnBrk="1" hangingPunct="1">
              <a:spcBef>
                <a:spcPct val="0"/>
              </a:spcBef>
              <a:buFontTx/>
              <a:buChar char="•"/>
            </a:pPr>
            <a:r>
              <a:rPr lang="en-GB" smtClean="0"/>
              <a:t>The “blind” quadrant represents what is </a:t>
            </a:r>
            <a:r>
              <a:rPr lang="en-GB" b="1" smtClean="0"/>
              <a:t>known</a:t>
            </a:r>
            <a:r>
              <a:rPr lang="en-GB" smtClean="0"/>
              <a:t> about a person by others in the group, but is </a:t>
            </a:r>
            <a:r>
              <a:rPr lang="en-GB" b="1" smtClean="0"/>
              <a:t>unknown</a:t>
            </a:r>
            <a:r>
              <a:rPr lang="en-GB" smtClean="0"/>
              <a:t> by the person him/herself. By seeking or soliciting feedback from others, the aim should be to reduce this area and thereby to increase the open area, ie, to increase self-awareness. This blind area is not an effective or productive space for individuals or groups. This blind area could also be referred to as ignorance about oneself, or issues in which one is deluded. A blind area could also include issues that others are deliberately withholding from a person. We all know how difficult it is to work well when kept in the dark. No-one works well when subject to 'mushroom management'. People who are 'thick-skinned' tend to have a large 'blind area'. Managers can take some responsibility for helping an individual to reduce their blind area - in turn increasing the open area - by giving sensitive feedback and encouraging disclosure. </a:t>
            </a:r>
          </a:p>
          <a:p>
            <a:pPr marL="228600" indent="-228600" eaLnBrk="1" hangingPunct="1">
              <a:spcBef>
                <a:spcPct val="0"/>
              </a:spcBef>
              <a:buFontTx/>
              <a:buAutoNum type="arabicPeriod"/>
            </a:pPr>
            <a:endParaRPr lang="en-GB" smtClean="0"/>
          </a:p>
          <a:p>
            <a:pPr marL="228600" indent="-228600" eaLnBrk="1" hangingPunct="1">
              <a:spcBef>
                <a:spcPct val="0"/>
              </a:spcBef>
              <a:buFontTx/>
              <a:buChar char="•"/>
            </a:pPr>
            <a:r>
              <a:rPr lang="en-GB" smtClean="0"/>
              <a:t>The "hidden" quadrant contains what is </a:t>
            </a:r>
            <a:r>
              <a:rPr lang="en-GB" b="1" smtClean="0"/>
              <a:t>known</a:t>
            </a:r>
            <a:r>
              <a:rPr lang="en-GB" smtClean="0"/>
              <a:t> to ourselves but kept hidden from, and therefore </a:t>
            </a:r>
            <a:r>
              <a:rPr lang="en-GB" b="1" smtClean="0"/>
              <a:t>unknown</a:t>
            </a:r>
            <a:r>
              <a:rPr lang="en-GB" smtClean="0"/>
              <a:t>, to others. This hidden or avoided self represents information, feelings, etc, anything that a person knows about him/self, but which is not revealed or is kept hidden from others. The hidden area could also include sensitivities, fears, hidden agendas, manipulative intentions, secrets - anything that a person knows but does not reveal, for whatever reason. It's natural for very personal and private information and feelings to remain hidden, indeed, certain information, feelings and experiences have no bearing on work, and so can and should remain hidden. However, typically, a lot of hidden information is not very personal, it is work- or performance-related, and so is better positioned in the open area. . </a:t>
            </a:r>
          </a:p>
          <a:p>
            <a:pPr marL="228600" indent="-228600" eaLnBrk="1" hangingPunct="1">
              <a:spcBef>
                <a:spcPct val="0"/>
              </a:spcBef>
            </a:pPr>
            <a:endParaRPr lang="en-GB" smtClean="0"/>
          </a:p>
          <a:p>
            <a:pPr marL="228600" indent="-228600" eaLnBrk="1" hangingPunct="1">
              <a:spcBef>
                <a:spcPct val="0"/>
              </a:spcBef>
              <a:buFontTx/>
              <a:buChar char="•"/>
            </a:pPr>
            <a:r>
              <a:rPr lang="en-GB" smtClean="0"/>
              <a:t>The "unknown" quadrant contains information, feelings, latent abilities, aptitudes, experiences etc, that are </a:t>
            </a:r>
            <a:r>
              <a:rPr lang="en-GB" b="1" smtClean="0"/>
              <a:t>unknown</a:t>
            </a:r>
            <a:r>
              <a:rPr lang="en-GB" smtClean="0"/>
              <a:t> to the person him/herself and </a:t>
            </a:r>
            <a:r>
              <a:rPr lang="en-GB" b="1" smtClean="0"/>
              <a:t>unknown</a:t>
            </a:r>
            <a:r>
              <a:rPr lang="en-GB" smtClean="0"/>
              <a:t> to others in the group. </a:t>
            </a:r>
          </a:p>
          <a:p>
            <a:pPr marL="228600" indent="-228600" eaLnBrk="1" hangingPunct="1">
              <a:spcBef>
                <a:spcPct val="0"/>
              </a:spcBef>
              <a:buFontTx/>
              <a:buChar char="•"/>
            </a:pPr>
            <a:endParaRPr lang="en-GB" smtClean="0"/>
          </a:p>
          <a:p>
            <a:pPr marL="228600" indent="-228600" eaLnBrk="1" hangingPunct="1">
              <a:spcBef>
                <a:spcPct val="0"/>
              </a:spcBef>
              <a:buFontTx/>
              <a:buChar char="•"/>
            </a:pPr>
            <a:r>
              <a:rPr lang="en-GB" smtClean="0"/>
              <a:t>The process of enlarging the open quadrant is called self-disclosure, a give and take process between me and the people I interact with. Typically, as I share something about myself (moving information from my hidden quadrant into the open) and if the other party is interested in getting to know me, they will reciprocate, by similarly disclosing information in their hidden quadrant. Thus, an interaction between two parties can be modeled dynamically as two active Johari windows. For example, you may respond to my disclosure that I like "Cherry Garcia" by letting me know what your favorite ice cream is, or where a new ice cream shop is being built, kinds of information in your hidden quadrant </a:t>
            </a:r>
          </a:p>
        </p:txBody>
      </p:sp>
    </p:spTree>
    <p:extLst>
      <p:ext uri="{BB962C8B-B14F-4D97-AF65-F5344CB8AC3E}">
        <p14:creationId xmlns:p14="http://schemas.microsoft.com/office/powerpoint/2010/main" val="3516319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9393291"/>
      </p:ext>
    </p:extLst>
  </p:cSld>
  <p:clrMapOvr>
    <a:masterClrMapping/>
  </p:clrMapOvr>
  <p:transition spd="slow">
    <p:fade thruBlk="1"/>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a:xfrm>
            <a:off x="609600" y="1600201"/>
            <a:ext cx="109728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6432226A-45EE-4065-A987-EB027FD4B494}" type="datetimeFigureOut">
              <a:rPr lang="en-GB">
                <a:solidFill>
                  <a:prstClr val="black"/>
                </a:solidFill>
              </a:rPr>
              <a:pPr/>
              <a:t>16/09/2020</a:t>
            </a:fld>
            <a:endParaRPr lang="en-GB" dirty="0">
              <a:solidFill>
                <a:prstClr val="black"/>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GB" dirty="0">
              <a:solidFill>
                <a:prstClr val="black"/>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0286BB33-D3B0-4AD9-AD9B-38E5CAAB5341}" type="slidenum">
              <a:rPr lang="en-GB">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2459552242"/>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500"/>
                                        <p:tgtEl>
                                          <p:spTgt spid="3">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left)">
                                      <p:cBhvr>
                                        <p:cTn id="15" dur="500"/>
                                        <p:tgtEl>
                                          <p:spTgt spid="3">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wipe(left)">
                                      <p:cBhvr>
                                        <p:cTn id="18" dur="500"/>
                                        <p:tgtEl>
                                          <p:spTgt spid="3">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wipe(left)">
                                      <p:cBhvr>
                                        <p:cTn id="21" dur="500"/>
                                        <p:tgtEl>
                                          <p:spTgt spid="3">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wipe(left)">
                                      <p:cBhvr>
                                        <p:cTn id="24"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22" presetClass="entr" presetSubtype="8"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02167" y="228601"/>
            <a:ext cx="11379200" cy="758825"/>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7721601" y="6405564"/>
            <a:ext cx="4059767" cy="365125"/>
          </a:xfrm>
          <a:prstGeom prst="rect">
            <a:avLst/>
          </a:prstGeom>
        </p:spPr>
        <p:txBody>
          <a:bodyPr/>
          <a:lstStyle>
            <a:lvl1pPr>
              <a:defRPr/>
            </a:lvl1pPr>
          </a:lstStyle>
          <a:p>
            <a:pPr>
              <a:defRPr/>
            </a:pPr>
            <a:fld id="{2FBE057F-746B-4F0B-85A9-18BE942B74D3}" type="datetimeFigureOut">
              <a:rPr lang="en-GB"/>
              <a:pPr>
                <a:defRPr/>
              </a:pPr>
              <a:t>16/09/2020</a:t>
            </a:fld>
            <a:endParaRPr lang="en-GB"/>
          </a:p>
        </p:txBody>
      </p:sp>
      <p:sp>
        <p:nvSpPr>
          <p:cNvPr id="4" name="Footer Placeholder 3"/>
          <p:cNvSpPr>
            <a:spLocks noGrp="1"/>
          </p:cNvSpPr>
          <p:nvPr>
            <p:ph type="ftr" sz="quarter" idx="11"/>
          </p:nvPr>
        </p:nvSpPr>
        <p:spPr>
          <a:xfrm>
            <a:off x="406400" y="6410326"/>
            <a:ext cx="4775200" cy="366713"/>
          </a:xfrm>
          <a:prstGeom prst="rect">
            <a:avLst/>
          </a:prstGeom>
        </p:spPr>
        <p:txBody>
          <a:bodyPr/>
          <a:lstStyle>
            <a:lvl1pPr>
              <a:defRPr/>
            </a:lvl1pPr>
          </a:lstStyle>
          <a:p>
            <a:pPr>
              <a:defRPr/>
            </a:pPr>
            <a:endParaRPr lang="en-GB"/>
          </a:p>
        </p:txBody>
      </p:sp>
      <p:sp>
        <p:nvSpPr>
          <p:cNvPr id="5" name="Slide Number Placeholder 4"/>
          <p:cNvSpPr>
            <a:spLocks noGrp="1"/>
          </p:cNvSpPr>
          <p:nvPr>
            <p:ph type="sldNum" sz="quarter" idx="12"/>
          </p:nvPr>
        </p:nvSpPr>
        <p:spPr>
          <a:xfrm>
            <a:off x="5791200" y="1036639"/>
            <a:ext cx="609600" cy="441325"/>
          </a:xfrm>
          <a:prstGeom prst="rect">
            <a:avLst/>
          </a:prstGeom>
        </p:spPr>
        <p:txBody>
          <a:bodyPr/>
          <a:lstStyle>
            <a:lvl1pPr>
              <a:defRPr/>
            </a:lvl1pPr>
          </a:lstStyle>
          <a:p>
            <a:pPr>
              <a:defRPr/>
            </a:pPr>
            <a:fld id="{82FC76E2-E98A-4FC1-A3CA-B202AE34A381}" type="slidenum">
              <a:rPr lang="en-GB"/>
              <a:pPr>
                <a:defRPr/>
              </a:pPr>
              <a:t>‹#›</a:t>
            </a:fld>
            <a:endParaRPr lang="en-GB"/>
          </a:p>
        </p:txBody>
      </p:sp>
    </p:spTree>
    <p:extLst>
      <p:ext uri="{BB962C8B-B14F-4D97-AF65-F5344CB8AC3E}">
        <p14:creationId xmlns:p14="http://schemas.microsoft.com/office/powerpoint/2010/main" val="3366854785"/>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02336" y="228600"/>
            <a:ext cx="11379200" cy="758952"/>
          </a:xfrm>
          <a:prstGeom prst="rect">
            <a:avLst/>
          </a:prstGeom>
        </p:spPr>
        <p:txBody>
          <a:bodyPr/>
          <a:lstStyle/>
          <a:p>
            <a:r>
              <a:rPr lang="en-US" smtClean="0"/>
              <a:t>Click to edit Master title style</a:t>
            </a:r>
            <a:endParaRPr lang="en-US"/>
          </a:p>
        </p:txBody>
      </p:sp>
      <p:sp>
        <p:nvSpPr>
          <p:cNvPr id="10" name="Content Placeholder 9"/>
          <p:cNvSpPr>
            <a:spLocks noGrp="1"/>
          </p:cNvSpPr>
          <p:nvPr>
            <p:ph sz="half" idx="1"/>
          </p:nvPr>
        </p:nvSpPr>
        <p:spPr>
          <a:xfrm>
            <a:off x="402336" y="1371600"/>
            <a:ext cx="5384800" cy="4681728"/>
          </a:xfrm>
          <a:prstGeom prst="rect">
            <a:avLst/>
          </a:prstGeom>
        </p:spPr>
        <p:txBody>
          <a:bodyPr/>
          <a:lstStyle>
            <a:lvl1pPr>
              <a:defRPr sz="25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half" idx="2"/>
          </p:nvPr>
        </p:nvSpPr>
        <p:spPr>
          <a:xfrm>
            <a:off x="6400800" y="1371600"/>
            <a:ext cx="5384800" cy="4681728"/>
          </a:xfrm>
          <a:prstGeom prst="rect">
            <a:avLst/>
          </a:prstGeom>
        </p:spPr>
        <p:txBody>
          <a:bodyPr/>
          <a:lstStyle>
            <a:lvl1pPr>
              <a:defRPr sz="25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4"/>
          <p:cNvSpPr>
            <a:spLocks noGrp="1"/>
          </p:cNvSpPr>
          <p:nvPr>
            <p:ph type="dt" sz="half" idx="10"/>
          </p:nvPr>
        </p:nvSpPr>
        <p:spPr>
          <a:xfrm>
            <a:off x="7721601" y="6410326"/>
            <a:ext cx="4059767" cy="365125"/>
          </a:xfrm>
          <a:prstGeom prst="rect">
            <a:avLst/>
          </a:prstGeom>
        </p:spPr>
        <p:txBody>
          <a:bodyPr/>
          <a:lstStyle>
            <a:lvl1pPr>
              <a:defRPr/>
            </a:lvl1pPr>
          </a:lstStyle>
          <a:p>
            <a:pPr>
              <a:defRPr/>
            </a:pPr>
            <a:fld id="{84F42956-BCC5-4F31-9DC8-ED6DA08AB296}" type="datetimeFigureOut">
              <a:rPr lang="en-GB"/>
              <a:pPr>
                <a:defRPr/>
              </a:pPr>
              <a:t>16/09/2020</a:t>
            </a:fld>
            <a:endParaRPr lang="en-GB"/>
          </a:p>
        </p:txBody>
      </p:sp>
      <p:sp>
        <p:nvSpPr>
          <p:cNvPr id="7" name="Footer Placeholder 5"/>
          <p:cNvSpPr>
            <a:spLocks noGrp="1"/>
          </p:cNvSpPr>
          <p:nvPr>
            <p:ph type="ftr" sz="quarter" idx="11"/>
          </p:nvPr>
        </p:nvSpPr>
        <p:spPr>
          <a:xfrm>
            <a:off x="406400" y="6410326"/>
            <a:ext cx="4775200" cy="366713"/>
          </a:xfrm>
          <a:prstGeom prst="rect">
            <a:avLst/>
          </a:prstGeom>
        </p:spPr>
        <p:txBody>
          <a:bodyPr/>
          <a:lstStyle>
            <a:lvl1pPr>
              <a:defRPr/>
            </a:lvl1pPr>
          </a:lstStyle>
          <a:p>
            <a:pPr>
              <a:defRPr/>
            </a:pPr>
            <a:endParaRPr lang="en-GB"/>
          </a:p>
        </p:txBody>
      </p:sp>
      <p:sp>
        <p:nvSpPr>
          <p:cNvPr id="8" name="Slide Number Placeholder 6"/>
          <p:cNvSpPr>
            <a:spLocks noGrp="1"/>
          </p:cNvSpPr>
          <p:nvPr>
            <p:ph type="sldNum" sz="quarter" idx="12"/>
          </p:nvPr>
        </p:nvSpPr>
        <p:spPr>
          <a:xfrm>
            <a:off x="5791200" y="1039814"/>
            <a:ext cx="609600" cy="441325"/>
          </a:xfrm>
          <a:prstGeom prst="rect">
            <a:avLst/>
          </a:prstGeom>
        </p:spPr>
        <p:txBody>
          <a:bodyPr/>
          <a:lstStyle>
            <a:lvl1pPr>
              <a:defRPr/>
            </a:lvl1pPr>
          </a:lstStyle>
          <a:p>
            <a:pPr>
              <a:defRPr/>
            </a:pPr>
            <a:fld id="{41F89535-FDD2-4897-AB41-ABFDA78B9790}" type="slidenum">
              <a:rPr lang="en-GB"/>
              <a:pPr>
                <a:defRPr/>
              </a:pPr>
              <a:t>‹#›</a:t>
            </a:fld>
            <a:endParaRPr lang="en-GB"/>
          </a:p>
        </p:txBody>
      </p:sp>
    </p:spTree>
    <p:extLst>
      <p:ext uri="{BB962C8B-B14F-4D97-AF65-F5344CB8AC3E}">
        <p14:creationId xmlns:p14="http://schemas.microsoft.com/office/powerpoint/2010/main" val="4279125051"/>
      </p:ext>
    </p:extLst>
  </p:cSld>
  <p:clrMapOvr>
    <a:overrideClrMapping bg1="lt1" tx1="dk1" bg2="lt2" tx2="dk2" accent1="accent1" accent2="accent2" accent3="accent3" accent4="accent4" accent5="accent5" accent6="accent6" hlink="hlink" folHlink="folHlink"/>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gi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7" name="Picture 46" descr="Velindre NHS Trust (colour logo).jpg"/>
          <p:cNvPicPr>
            <a:picLocks noChangeAspect="1"/>
          </p:cNvPicPr>
          <p:nvPr/>
        </p:nvPicPr>
        <p:blipFill>
          <a:blip r:embed="rId6" cstate="print">
            <a:lum bright="70000" contrast="-70000"/>
          </a:blip>
          <a:srcRect r="84534" b="17308"/>
          <a:stretch>
            <a:fillRect/>
          </a:stretch>
        </p:blipFill>
        <p:spPr>
          <a:xfrm rot="10800000">
            <a:off x="0" y="116631"/>
            <a:ext cx="5486309" cy="6192688"/>
          </a:xfrm>
          <a:prstGeom prst="rect">
            <a:avLst/>
          </a:prstGeom>
          <a:noFill/>
          <a:ln>
            <a:noFill/>
          </a:ln>
        </p:spPr>
      </p:pic>
      <p:sp>
        <p:nvSpPr>
          <p:cNvPr id="24" name="Rectangle 23"/>
          <p:cNvSpPr/>
          <p:nvPr/>
        </p:nvSpPr>
        <p:spPr>
          <a:xfrm>
            <a:off x="7824192" y="6093296"/>
            <a:ext cx="4367808" cy="764704"/>
          </a:xfrm>
          <a:prstGeom prst="rect">
            <a:avLst/>
          </a:prstGeom>
          <a:gradFill>
            <a:gsLst>
              <a:gs pos="0">
                <a:schemeClr val="bg1"/>
              </a:gs>
              <a:gs pos="14000">
                <a:schemeClr val="tx2">
                  <a:lumMod val="50000"/>
                </a:schemeClr>
              </a:gs>
              <a:gs pos="100000">
                <a:schemeClr val="tx2">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2" name="Rectangle 21"/>
          <p:cNvSpPr/>
          <p:nvPr/>
        </p:nvSpPr>
        <p:spPr>
          <a:xfrm>
            <a:off x="0" y="6093296"/>
            <a:ext cx="7737712" cy="764704"/>
          </a:xfrm>
          <a:prstGeom prst="rect">
            <a:avLst/>
          </a:prstGeom>
          <a:gradFill>
            <a:gsLst>
              <a:gs pos="100000">
                <a:schemeClr val="bg1"/>
              </a:gs>
              <a:gs pos="98000">
                <a:schemeClr val="tx2">
                  <a:lumMod val="50000"/>
                </a:schemeClr>
              </a:gs>
              <a:gs pos="100000">
                <a:schemeClr val="tx2">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23" name="Picture 22" descr="Velindre NHS HOSP logo (white on trans background).gif"/>
          <p:cNvPicPr>
            <a:picLocks noChangeAspect="1"/>
          </p:cNvPicPr>
          <p:nvPr/>
        </p:nvPicPr>
        <p:blipFill>
          <a:blip r:embed="rId7" cstate="print"/>
          <a:stretch>
            <a:fillRect/>
          </a:stretch>
        </p:blipFill>
        <p:spPr>
          <a:xfrm>
            <a:off x="8396342" y="6142280"/>
            <a:ext cx="3415197" cy="650608"/>
          </a:xfrm>
          <a:prstGeom prst="rect">
            <a:avLst/>
          </a:prstGeom>
        </p:spPr>
      </p:pic>
      <p:sp>
        <p:nvSpPr>
          <p:cNvPr id="28" name="Rectangle 27"/>
          <p:cNvSpPr/>
          <p:nvPr/>
        </p:nvSpPr>
        <p:spPr>
          <a:xfrm rot="10800000">
            <a:off x="3311691" y="-1"/>
            <a:ext cx="8880309" cy="149087"/>
          </a:xfrm>
          <a:prstGeom prst="rect">
            <a:avLst/>
          </a:prstGeom>
          <a:gradFill>
            <a:gsLst>
              <a:gs pos="100000">
                <a:schemeClr val="bg1"/>
              </a:gs>
              <a:gs pos="86000">
                <a:schemeClr val="tx2">
                  <a:lumMod val="50000"/>
                </a:schemeClr>
              </a:gs>
              <a:gs pos="100000">
                <a:schemeClr val="tx2">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9" name="Rectangle 28"/>
          <p:cNvSpPr/>
          <p:nvPr/>
        </p:nvSpPr>
        <p:spPr>
          <a:xfrm>
            <a:off x="0" y="-1"/>
            <a:ext cx="3311691" cy="146305"/>
          </a:xfrm>
          <a:prstGeom prst="rect">
            <a:avLst/>
          </a:prstGeom>
          <a:gradFill>
            <a:gsLst>
              <a:gs pos="100000">
                <a:schemeClr val="bg1"/>
              </a:gs>
              <a:gs pos="63000">
                <a:schemeClr val="tx2">
                  <a:lumMod val="50000"/>
                </a:schemeClr>
              </a:gs>
              <a:gs pos="100000">
                <a:schemeClr val="tx2">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444009172"/>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64" r:id="rId3"/>
    <p:sldLayoutId id="2147483665" r:id="rId4"/>
  </p:sldLayoutIdLst>
  <p:transition spd="slow">
    <p:fade thruBlk="1"/>
  </p:transition>
  <p:timing>
    <p:tnLst>
      <p:par>
        <p:cTn id="1" dur="indefinite" restart="never" nodeType="tmRoot"/>
      </p:par>
    </p:tnLst>
  </p:timing>
  <p:txStyles>
    <p:titleStyle>
      <a:lvl1pPr algn="ctr" defTabSz="914400" rtl="0" eaLnBrk="1" latinLnBrk="0" hangingPunct="1">
        <a:spcBef>
          <a:spcPct val="0"/>
        </a:spcBef>
        <a:buNone/>
        <a:defRPr sz="3600" b="1" kern="1200">
          <a:solidFill>
            <a:srgbClr val="000099"/>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Wingdings" pitchFamily="2" charset="2"/>
        <a:buChar char="§"/>
        <a:defRPr sz="2400" kern="1200">
          <a:solidFill>
            <a:schemeClr val="accent1">
              <a:lumMod val="75000"/>
            </a:schemeClr>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000" kern="1200">
          <a:solidFill>
            <a:schemeClr val="accent5"/>
          </a:solidFill>
          <a:latin typeface="Arial" pitchFamily="34" charset="0"/>
          <a:ea typeface="+mn-ea"/>
          <a:cs typeface="Arial" pitchFamily="34" charset="0"/>
        </a:defRPr>
      </a:lvl2pPr>
      <a:lvl3pPr marL="1143000" indent="-228600" algn="l" defTabSz="914400" rtl="0" eaLnBrk="1" latinLnBrk="0" hangingPunct="1">
        <a:spcBef>
          <a:spcPct val="20000"/>
        </a:spcBef>
        <a:buFont typeface="Courier New" pitchFamily="49" charset="0"/>
        <a:buChar char="o"/>
        <a:defRPr sz="1800" kern="1200">
          <a:solidFill>
            <a:schemeClr val="accent1">
              <a:lumMod val="75000"/>
            </a:schemeClr>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600" kern="1200">
          <a:solidFill>
            <a:schemeClr val="accent5"/>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accent1">
              <a:lumMod val="7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https://gallery.mailchimp.com/4aa11b4f9c6498b952e7ec19a/images/22f0decc-bc0c-4100-826b-38725e2e3d18.png"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https://gallery.mailchimp.com/4aa11b4f9c6498b952e7ec19a/images/3c959515-14d5-4beb-aaad-934365bdb662.png" TargetMode="Externa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4.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11457" y="3125780"/>
            <a:ext cx="4280543" cy="2964878"/>
          </a:xfrm>
          <a:prstGeom prst="rect">
            <a:avLst/>
          </a:prstGeom>
        </p:spPr>
      </p:pic>
      <p:sp>
        <p:nvSpPr>
          <p:cNvPr id="3" name="Title 2"/>
          <p:cNvSpPr>
            <a:spLocks noGrp="1"/>
          </p:cNvSpPr>
          <p:nvPr>
            <p:ph type="title"/>
          </p:nvPr>
        </p:nvSpPr>
        <p:spPr>
          <a:xfrm>
            <a:off x="0" y="666750"/>
            <a:ext cx="12192000" cy="1143000"/>
          </a:xfrm>
        </p:spPr>
        <p:txBody>
          <a:bodyPr/>
          <a:lstStyle/>
          <a:p>
            <a:r>
              <a:rPr lang="en-GB" sz="8800" dirty="0" smtClean="0">
                <a:solidFill>
                  <a:schemeClr val="tx2">
                    <a:lumMod val="50000"/>
                  </a:schemeClr>
                </a:solidFill>
                <a:effectLst>
                  <a:outerShdw blurRad="38100" dist="38100" dir="2700000" algn="tl">
                    <a:srgbClr val="000000">
                      <a:alpha val="43137"/>
                    </a:srgbClr>
                  </a:outerShdw>
                </a:effectLst>
              </a:rPr>
              <a:t>Making PADR Meaningful</a:t>
            </a:r>
            <a:r>
              <a:rPr lang="en-GB" sz="8800" dirty="0" smtClean="0">
                <a:solidFill>
                  <a:schemeClr val="tx2">
                    <a:lumMod val="50000"/>
                  </a:schemeClr>
                </a:solidFill>
                <a:effectLst>
                  <a:outerShdw blurRad="38100" dist="38100" dir="2700000" algn="tl">
                    <a:srgbClr val="000000">
                      <a:alpha val="43137"/>
                    </a:srgbClr>
                  </a:outerShdw>
                </a:effectLst>
                <a:latin typeface="+mn-lt"/>
              </a:rPr>
              <a:t/>
            </a:r>
            <a:br>
              <a:rPr lang="en-GB" sz="8800" dirty="0" smtClean="0">
                <a:solidFill>
                  <a:schemeClr val="tx2">
                    <a:lumMod val="50000"/>
                  </a:schemeClr>
                </a:solidFill>
                <a:effectLst>
                  <a:outerShdw blurRad="38100" dist="38100" dir="2700000" algn="tl">
                    <a:srgbClr val="000000">
                      <a:alpha val="43137"/>
                    </a:srgbClr>
                  </a:outerShdw>
                </a:effectLst>
                <a:latin typeface="+mn-lt"/>
              </a:rPr>
            </a:br>
            <a:endParaRPr lang="en-GB" sz="8800" dirty="0">
              <a:solidFill>
                <a:schemeClr val="tx2">
                  <a:lumMod val="50000"/>
                </a:schemeClr>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3972845580"/>
      </p:ext>
    </p:extLst>
  </p:cSld>
  <p:clrMapOvr>
    <a:masterClrMapping/>
  </p:clrMapOvr>
  <p:transition spd="slow">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lgn="l">
              <a:lnSpc>
                <a:spcPct val="125000"/>
              </a:lnSpc>
              <a:spcBef>
                <a:spcPts val="0"/>
              </a:spcBef>
            </a:pPr>
            <a:r>
              <a:rPr lang="en-GB" sz="4800" dirty="0" smtClean="0">
                <a:solidFill>
                  <a:schemeClr val="tx2">
                    <a:lumMod val="50000"/>
                  </a:schemeClr>
                </a:solidFill>
                <a:ea typeface="Times New Roman" panose="02020603050405020304" pitchFamily="18" charset="0"/>
              </a:rPr>
              <a:t>Giving Feedback</a:t>
            </a:r>
            <a:r>
              <a:rPr lang="en-GB" sz="4800" dirty="0">
                <a:solidFill>
                  <a:schemeClr val="tx2">
                    <a:lumMod val="50000"/>
                  </a:schemeClr>
                </a:solidFill>
                <a:ea typeface="Times New Roman" panose="02020603050405020304" pitchFamily="18" charset="0"/>
              </a:rPr>
              <a:t>: The </a:t>
            </a:r>
            <a:r>
              <a:rPr lang="en-GB" sz="4800" dirty="0">
                <a:solidFill>
                  <a:srgbClr val="DAA520"/>
                </a:solidFill>
                <a:ea typeface="Times New Roman" panose="02020603050405020304" pitchFamily="18" charset="0"/>
              </a:rPr>
              <a:t>Golden </a:t>
            </a:r>
            <a:r>
              <a:rPr lang="en-GB" sz="4800" dirty="0" smtClean="0">
                <a:solidFill>
                  <a:schemeClr val="tx2">
                    <a:lumMod val="50000"/>
                  </a:schemeClr>
                </a:solidFill>
                <a:ea typeface="Times New Roman" panose="02020603050405020304" pitchFamily="18" charset="0"/>
              </a:rPr>
              <a:t>Rules</a:t>
            </a:r>
            <a:r>
              <a:rPr lang="en-GB" sz="5400" dirty="0" smtClean="0">
                <a:solidFill>
                  <a:srgbClr val="532975"/>
                </a:solidFill>
                <a:ea typeface="Times New Roman" panose="02020603050405020304" pitchFamily="18" charset="0"/>
              </a:rPr>
              <a:t/>
            </a:r>
            <a:br>
              <a:rPr lang="en-GB" sz="5400" dirty="0" smtClean="0">
                <a:solidFill>
                  <a:srgbClr val="532975"/>
                </a:solidFill>
                <a:ea typeface="Times New Roman" panose="02020603050405020304" pitchFamily="18" charset="0"/>
              </a:rPr>
            </a:br>
            <a:r>
              <a:rPr lang="en-GB" sz="2800" dirty="0">
                <a:solidFill>
                  <a:srgbClr val="202020"/>
                </a:solidFill>
                <a:latin typeface="Helvetica" panose="020B0604020202020204" pitchFamily="34" charset="0"/>
                <a:ea typeface="Calibri" panose="020F0502020204030204" pitchFamily="34" charset="0"/>
              </a:rPr>
              <a:t/>
            </a:r>
            <a:br>
              <a:rPr lang="en-GB" sz="2800" dirty="0">
                <a:solidFill>
                  <a:srgbClr val="202020"/>
                </a:solidFill>
                <a:latin typeface="Helvetica" panose="020B0604020202020204" pitchFamily="34" charset="0"/>
                <a:ea typeface="Calibri" panose="020F0502020204030204" pitchFamily="34" charset="0"/>
              </a:rPr>
            </a:br>
            <a:r>
              <a:rPr lang="en-GB" sz="2400" dirty="0">
                <a:solidFill>
                  <a:srgbClr val="202020"/>
                </a:solidFill>
                <a:ea typeface="Calibri" panose="020F0502020204030204" pitchFamily="34" charset="0"/>
              </a:rPr>
              <a:t>Feedback is the </a:t>
            </a:r>
            <a:r>
              <a:rPr lang="en-GB" sz="2400" dirty="0">
                <a:solidFill>
                  <a:srgbClr val="FFC000"/>
                </a:solidFill>
                <a:ea typeface="Calibri" panose="020F0502020204030204" pitchFamily="34" charset="0"/>
              </a:rPr>
              <a:t>cheapest, most powerful</a:t>
            </a:r>
            <a:r>
              <a:rPr lang="en-GB" sz="2400" dirty="0">
                <a:solidFill>
                  <a:srgbClr val="202020"/>
                </a:solidFill>
                <a:ea typeface="Calibri" panose="020F0502020204030204" pitchFamily="34" charset="0"/>
              </a:rPr>
              <a:t>, yet </a:t>
            </a:r>
            <a:r>
              <a:rPr lang="en-GB" sz="2400" dirty="0">
                <a:solidFill>
                  <a:srgbClr val="FFC000"/>
                </a:solidFill>
                <a:ea typeface="Calibri" panose="020F0502020204030204" pitchFamily="34" charset="0"/>
              </a:rPr>
              <a:t>most underused </a:t>
            </a:r>
            <a:r>
              <a:rPr lang="en-GB" sz="2400" dirty="0">
                <a:solidFill>
                  <a:srgbClr val="202020"/>
                </a:solidFill>
                <a:ea typeface="Calibri" panose="020F0502020204030204" pitchFamily="34" charset="0"/>
              </a:rPr>
              <a:t>management tool at any leader’s disposal. It helps people get on track and serves as a guide to assist people to know how they and others perceive their performance</a:t>
            </a:r>
            <a:r>
              <a:rPr lang="en-GB" sz="2400" dirty="0" smtClean="0">
                <a:solidFill>
                  <a:srgbClr val="202020"/>
                </a:solidFill>
                <a:ea typeface="Calibri" panose="020F0502020204030204" pitchFamily="34" charset="0"/>
              </a:rPr>
              <a:t>.</a:t>
            </a:r>
            <a:r>
              <a:rPr lang="en-GB" sz="2400" dirty="0">
                <a:solidFill>
                  <a:prstClr val="black"/>
                </a:solidFill>
                <a:ea typeface="+mn-ea"/>
              </a:rPr>
              <a:t> </a:t>
            </a:r>
            <a:r>
              <a:rPr lang="en-GB" sz="2400" dirty="0" smtClean="0">
                <a:solidFill>
                  <a:prstClr val="black"/>
                </a:solidFill>
                <a:ea typeface="+mn-ea"/>
              </a:rPr>
              <a:t/>
            </a:r>
            <a:br>
              <a:rPr lang="en-GB" sz="2400" dirty="0" smtClean="0">
                <a:solidFill>
                  <a:prstClr val="black"/>
                </a:solidFill>
                <a:ea typeface="+mn-ea"/>
              </a:rPr>
            </a:br>
            <a:r>
              <a:rPr lang="en-GB" sz="2400" dirty="0" smtClean="0">
                <a:solidFill>
                  <a:prstClr val="black"/>
                </a:solidFill>
                <a:ea typeface="+mn-ea"/>
              </a:rPr>
              <a:t/>
            </a:r>
            <a:br>
              <a:rPr lang="en-GB" sz="2400" dirty="0" smtClean="0">
                <a:solidFill>
                  <a:prstClr val="black"/>
                </a:solidFill>
                <a:ea typeface="+mn-ea"/>
              </a:rPr>
            </a:br>
            <a:r>
              <a:rPr lang="en-GB" sz="2400" dirty="0" smtClean="0">
                <a:solidFill>
                  <a:prstClr val="black"/>
                </a:solidFill>
                <a:ea typeface="+mn-ea"/>
              </a:rPr>
              <a:t>Good </a:t>
            </a:r>
            <a:r>
              <a:rPr lang="en-GB" sz="2400" dirty="0">
                <a:solidFill>
                  <a:prstClr val="black"/>
                </a:solidFill>
                <a:ea typeface="+mn-ea"/>
              </a:rPr>
              <a:t>feedback can be highly </a:t>
            </a:r>
            <a:r>
              <a:rPr lang="en-GB" sz="2400" dirty="0">
                <a:solidFill>
                  <a:srgbClr val="FFC000"/>
                </a:solidFill>
                <a:ea typeface="+mn-ea"/>
              </a:rPr>
              <a:t>motivating</a:t>
            </a:r>
            <a:r>
              <a:rPr lang="en-GB" sz="2400" dirty="0">
                <a:solidFill>
                  <a:prstClr val="black"/>
                </a:solidFill>
                <a:ea typeface="+mn-ea"/>
              </a:rPr>
              <a:t> and </a:t>
            </a:r>
            <a:r>
              <a:rPr lang="en-GB" sz="2400" dirty="0">
                <a:solidFill>
                  <a:srgbClr val="FFC000"/>
                </a:solidFill>
                <a:ea typeface="+mn-ea"/>
              </a:rPr>
              <a:t>energising</a:t>
            </a:r>
            <a:r>
              <a:rPr lang="en-GB" sz="2400" dirty="0">
                <a:solidFill>
                  <a:srgbClr val="7030A0"/>
                </a:solidFill>
                <a:ea typeface="+mn-ea"/>
              </a:rPr>
              <a:t>. </a:t>
            </a:r>
            <a:r>
              <a:rPr lang="en-GB" sz="2400" dirty="0">
                <a:solidFill>
                  <a:prstClr val="black"/>
                </a:solidFill>
                <a:ea typeface="+mn-ea"/>
              </a:rPr>
              <a:t>It has strong links to increased employee satisfaction and productivity and makes people feel involved with their organisation and role</a:t>
            </a:r>
            <a:r>
              <a:rPr lang="en-GB" sz="2800" dirty="0">
                <a:solidFill>
                  <a:prstClr val="black"/>
                </a:solidFill>
                <a:latin typeface="Calibri"/>
                <a:ea typeface="+mn-ea"/>
                <a:cs typeface="+mn-cs"/>
              </a:rPr>
              <a:t>.</a:t>
            </a:r>
            <a:r>
              <a:rPr lang="en-GB" sz="3000" dirty="0">
                <a:solidFill>
                  <a:prstClr val="black"/>
                </a:solidFill>
                <a:latin typeface="Calibri"/>
                <a:ea typeface="+mn-ea"/>
                <a:cs typeface="+mn-cs"/>
              </a:rPr>
              <a:t/>
            </a:r>
            <a:br>
              <a:rPr lang="en-GB" sz="3000" dirty="0">
                <a:solidFill>
                  <a:prstClr val="black"/>
                </a:solidFill>
                <a:latin typeface="Calibri"/>
                <a:ea typeface="+mn-ea"/>
                <a:cs typeface="+mn-cs"/>
              </a:rPr>
            </a:br>
            <a:r>
              <a:rPr lang="en-GB" sz="3000" dirty="0" smtClean="0">
                <a:solidFill>
                  <a:srgbClr val="202020"/>
                </a:solidFill>
                <a:ea typeface="Calibri" panose="020F0502020204030204" pitchFamily="34" charset="0"/>
              </a:rPr>
              <a:t/>
            </a:r>
            <a:br>
              <a:rPr lang="en-GB" sz="3000" dirty="0" smtClean="0">
                <a:solidFill>
                  <a:srgbClr val="202020"/>
                </a:solidFill>
                <a:ea typeface="Calibri" panose="020F0502020204030204" pitchFamily="34" charset="0"/>
              </a:rPr>
            </a:br>
            <a:endParaRPr lang="en-GB" sz="3000" dirty="0"/>
          </a:p>
        </p:txBody>
      </p:sp>
      <p:pic>
        <p:nvPicPr>
          <p:cNvPr id="4" name="Picture 3"/>
          <p:cNvPicPr>
            <a:picLocks noChangeAspect="1"/>
          </p:cNvPicPr>
          <p:nvPr/>
        </p:nvPicPr>
        <p:blipFill>
          <a:blip r:embed="rId2"/>
          <a:stretch>
            <a:fillRect/>
          </a:stretch>
        </p:blipFill>
        <p:spPr>
          <a:xfrm>
            <a:off x="10736447" y="4723988"/>
            <a:ext cx="1326243" cy="1326243"/>
          </a:xfrm>
          <a:prstGeom prst="rect">
            <a:avLst/>
          </a:prstGeom>
        </p:spPr>
      </p:pic>
    </p:spTree>
    <p:extLst>
      <p:ext uri="{BB962C8B-B14F-4D97-AF65-F5344CB8AC3E}">
        <p14:creationId xmlns:p14="http://schemas.microsoft.com/office/powerpoint/2010/main" val="1773053000"/>
      </p:ext>
    </p:extLst>
  </p:cSld>
  <p:clrMapOvr>
    <a:masterClrMapping/>
  </p:clrMapOvr>
  <p:transition spd="slow">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nvPr>
        </p:nvGraphicFramePr>
        <p:xfrm>
          <a:off x="1450107" y="10626291"/>
          <a:ext cx="10199255" cy="12003405"/>
        </p:xfrm>
        <a:graphic>
          <a:graphicData uri="http://schemas.openxmlformats.org/drawingml/2006/table">
            <a:tbl>
              <a:tblPr firstRow="1" firstCol="1" bandRow="1"/>
              <a:tblGrid>
                <a:gridCol w="10199255"/>
              </a:tblGrid>
              <a:tr h="0">
                <a:tc>
                  <a:txBody>
                    <a:bodyPr/>
                    <a:lstStyle/>
                    <a:p>
                      <a:endParaRPr lang="en-GB" dirty="0"/>
                    </a:p>
                  </a:txBody>
                  <a:tcPr marL="0" marR="0" marT="0" marB="0">
                    <a:lnL>
                      <a:noFill/>
                    </a:lnL>
                    <a:lnR>
                      <a:noFill/>
                    </a:lnR>
                    <a:lnT>
                      <a:noFill/>
                    </a:lnT>
                    <a:lnB>
                      <a:noFill/>
                    </a:lnB>
                  </a:tcPr>
                </a:tc>
              </a:tr>
              <a:tr h="0">
                <a:tc>
                  <a:txBody>
                    <a:bodyPr/>
                    <a:lstStyle/>
                    <a:p>
                      <a:pPr algn="l">
                        <a:lnSpc>
                          <a:spcPct val="150000"/>
                        </a:lnSpc>
                        <a:spcAft>
                          <a:spcPts val="0"/>
                        </a:spcAft>
                      </a:pPr>
                      <a:r>
                        <a:rPr lang="en-GB" sz="2000" b="1" kern="1200" dirty="0" smtClean="0">
                          <a:solidFill>
                            <a:schemeClr val="tx1"/>
                          </a:solidFill>
                          <a:effectLst/>
                          <a:latin typeface="+mn-lt"/>
                          <a:ea typeface="+mn-ea"/>
                          <a:cs typeface="+mn-cs"/>
                        </a:rPr>
                        <a:t>1.  </a:t>
                      </a:r>
                      <a:r>
                        <a:rPr lang="en-GB" sz="2000" b="1" kern="1200" dirty="0" smtClean="0">
                          <a:solidFill>
                            <a:srgbClr val="FFC000"/>
                          </a:solidFill>
                          <a:effectLst/>
                          <a:latin typeface="+mn-lt"/>
                          <a:ea typeface="+mn-ea"/>
                          <a:cs typeface="+mn-cs"/>
                        </a:rPr>
                        <a:t>NO SUPRISES</a:t>
                      </a:r>
                    </a:p>
                    <a:p>
                      <a:pPr algn="l">
                        <a:lnSpc>
                          <a:spcPct val="150000"/>
                        </a:lnSpc>
                        <a:spcAft>
                          <a:spcPts val="0"/>
                        </a:spcAft>
                      </a:pPr>
                      <a:r>
                        <a:rPr lang="en-GB" sz="1800" kern="1200" dirty="0" smtClean="0">
                          <a:solidFill>
                            <a:schemeClr val="tx1"/>
                          </a:solidFill>
                          <a:effectLst/>
                          <a:latin typeface="+mn-lt"/>
                          <a:ea typeface="+mn-ea"/>
                          <a:cs typeface="+mn-cs"/>
                        </a:rPr>
                        <a:t>An annual review is not the time to bring up a specific incident from a long time ago or something that might surprise the individual, if they thought it was water under the bridge. Surprising people can lead to an emotional response, which is definitely best avoided when providing feedback.</a:t>
                      </a:r>
                    </a:p>
                    <a:p>
                      <a:pPr>
                        <a:lnSpc>
                          <a:spcPct val="150000"/>
                        </a:lnSpc>
                      </a:pPr>
                      <a:r>
                        <a:rPr lang="en-GB" sz="1800" kern="1200" dirty="0" smtClean="0">
                          <a:solidFill>
                            <a:schemeClr val="tx1"/>
                          </a:solidFill>
                          <a:effectLst/>
                          <a:latin typeface="+mn-lt"/>
                          <a:ea typeface="+mn-ea"/>
                          <a:cs typeface="+mn-cs"/>
                        </a:rPr>
                        <a:t>Where possible, a specific issue or event should be dealt with immediately or as soon as possible after it occurs.</a:t>
                      </a:r>
                    </a:p>
                    <a:p>
                      <a:pPr>
                        <a:lnSpc>
                          <a:spcPct val="150000"/>
                        </a:lnSpc>
                      </a:pPr>
                      <a:endParaRPr lang="en-GB" sz="1800" kern="1200" dirty="0" smtClean="0">
                        <a:solidFill>
                          <a:schemeClr val="tx1"/>
                        </a:solidFill>
                        <a:effectLst/>
                        <a:latin typeface="+mn-lt"/>
                        <a:ea typeface="+mn-ea"/>
                        <a:cs typeface="+mn-cs"/>
                      </a:endParaRPr>
                    </a:p>
                    <a:p>
                      <a:pPr algn="l">
                        <a:lnSpc>
                          <a:spcPct val="150000"/>
                        </a:lnSpc>
                        <a:spcAft>
                          <a:spcPts val="0"/>
                        </a:spcAft>
                      </a:pPr>
                      <a:r>
                        <a:rPr lang="en-GB" sz="2000" b="1" kern="1200" dirty="0" smtClean="0">
                          <a:solidFill>
                            <a:schemeClr val="tx1"/>
                          </a:solidFill>
                          <a:effectLst/>
                          <a:latin typeface="+mn-lt"/>
                          <a:ea typeface="+mn-ea"/>
                          <a:cs typeface="+mn-cs"/>
                        </a:rPr>
                        <a:t>2. </a:t>
                      </a:r>
                      <a:r>
                        <a:rPr lang="en-GB" sz="2000" b="1" kern="1200" dirty="0" smtClean="0">
                          <a:solidFill>
                            <a:srgbClr val="FFC000"/>
                          </a:solidFill>
                          <a:effectLst/>
                          <a:latin typeface="+mn-lt"/>
                          <a:ea typeface="+mn-ea"/>
                          <a:cs typeface="+mn-cs"/>
                        </a:rPr>
                        <a:t>NOT</a:t>
                      </a:r>
                      <a:r>
                        <a:rPr lang="en-GB" sz="2000" b="1" kern="1200" baseline="0" dirty="0" smtClean="0">
                          <a:solidFill>
                            <a:srgbClr val="FFC000"/>
                          </a:solidFill>
                          <a:effectLst/>
                          <a:latin typeface="+mn-lt"/>
                          <a:ea typeface="+mn-ea"/>
                          <a:cs typeface="+mn-cs"/>
                        </a:rPr>
                        <a:t> ABOUT PERSONALITY </a:t>
                      </a:r>
                    </a:p>
                    <a:p>
                      <a:pPr algn="l">
                        <a:lnSpc>
                          <a:spcPct val="150000"/>
                        </a:lnSpc>
                        <a:spcAft>
                          <a:spcPts val="0"/>
                        </a:spcAft>
                      </a:pPr>
                      <a:r>
                        <a:rPr lang="en-GB" sz="1800" dirty="0" smtClean="0">
                          <a:solidFill>
                            <a:srgbClr val="202020"/>
                          </a:solidFill>
                          <a:effectLst/>
                          <a:latin typeface="+mn-lt"/>
                          <a:ea typeface="Calibri" panose="020F0502020204030204" pitchFamily="34" charset="0"/>
                        </a:rPr>
                        <a:t>Managers must try to separate the person from the performance. Examples of behaviour must always take precedence over impressions of personality. Feedback should be about what a person does or doesn’t do, not who they are. Feeding back about an individual’s personality provokes that emotional response that managers want to avoid.</a:t>
                      </a:r>
                      <a:br>
                        <a:rPr lang="en-GB" sz="1800" dirty="0" smtClean="0">
                          <a:solidFill>
                            <a:srgbClr val="202020"/>
                          </a:solidFill>
                          <a:effectLst/>
                          <a:latin typeface="+mn-lt"/>
                          <a:ea typeface="Calibri" panose="020F0502020204030204" pitchFamily="34" charset="0"/>
                        </a:rPr>
                      </a:br>
                      <a:r>
                        <a:rPr lang="en-GB" sz="1800" dirty="0" smtClean="0">
                          <a:solidFill>
                            <a:srgbClr val="202020"/>
                          </a:solidFill>
                          <a:effectLst/>
                          <a:latin typeface="+mn-lt"/>
                          <a:ea typeface="Calibri" panose="020F0502020204030204" pitchFamily="34" charset="0"/>
                        </a:rPr>
                        <a:t> After all, the objective of feedback is not to change a person, just change what they do or how they do it.</a:t>
                      </a:r>
                      <a:endParaRPr lang="en-GB" sz="1800" kern="1200" dirty="0" smtClean="0">
                        <a:solidFill>
                          <a:schemeClr val="tx1"/>
                        </a:solidFill>
                        <a:effectLst/>
                        <a:latin typeface="+mn-lt"/>
                        <a:ea typeface="+mn-ea"/>
                        <a:cs typeface="+mn-cs"/>
                      </a:endParaRPr>
                    </a:p>
                    <a:p>
                      <a:pPr>
                        <a:lnSpc>
                          <a:spcPct val="150000"/>
                        </a:lnSpc>
                      </a:pPr>
                      <a:endParaRPr lang="en-GB" sz="1800" kern="1200" dirty="0" smtClean="0">
                        <a:solidFill>
                          <a:schemeClr val="tx1"/>
                        </a:solidFill>
                        <a:effectLst/>
                        <a:latin typeface="+mn-lt"/>
                        <a:ea typeface="+mn-ea"/>
                        <a:cs typeface="+mn-cs"/>
                      </a:endParaRPr>
                    </a:p>
                    <a:p>
                      <a:pPr>
                        <a:lnSpc>
                          <a:spcPct val="150000"/>
                        </a:lnSpc>
                      </a:pPr>
                      <a:r>
                        <a:rPr lang="en-GB" sz="1800" b="1" dirty="0" smtClean="0">
                          <a:solidFill>
                            <a:srgbClr val="FFC000"/>
                          </a:solidFill>
                          <a:effectLst/>
                          <a:latin typeface="Helvetica" panose="020B0604020202020204" pitchFamily="34" charset="0"/>
                          <a:ea typeface="Calibri" panose="020F0502020204030204" pitchFamily="34" charset="0"/>
                        </a:rPr>
                        <a:t>PRAISE</a:t>
                      </a:r>
                      <a:r>
                        <a:rPr lang="en-GB" sz="1800" b="1" baseline="0" dirty="0" smtClean="0">
                          <a:solidFill>
                            <a:srgbClr val="FFC000"/>
                          </a:solidFill>
                          <a:effectLst/>
                          <a:latin typeface="Helvetica" panose="020B0604020202020204" pitchFamily="34" charset="0"/>
                          <a:ea typeface="Calibri" panose="020F0502020204030204" pitchFamily="34" charset="0"/>
                        </a:rPr>
                        <a:t> WHAT YOU CAN </a:t>
                      </a:r>
                    </a:p>
                    <a:p>
                      <a:pPr>
                        <a:lnSpc>
                          <a:spcPct val="150000"/>
                        </a:lnSpc>
                      </a:pPr>
                      <a:r>
                        <a:rPr lang="en-GB" sz="1800" dirty="0" smtClean="0">
                          <a:solidFill>
                            <a:srgbClr val="202020"/>
                          </a:solidFill>
                          <a:effectLst/>
                          <a:latin typeface="Helvetica" panose="020B0604020202020204" pitchFamily="34" charset="0"/>
                          <a:ea typeface="Calibri" panose="020F0502020204030204" pitchFamily="34" charset="0"/>
                        </a:rPr>
                        <a:t>Discussions should be in the context of the individual’s overall performance. Research has suggested that the ratio of positive to negative feedback should be 5:1 – do you give 5 times the amount of positive feedback as developmental feedback? If the manager focuses only on the negatives then this can undermine a person’s confidence and motivation over time. Want a balanced reaction? Give balanced feedback.</a:t>
                      </a:r>
                      <a:endParaRPr lang="en-GB" sz="1800" kern="1200" dirty="0" smtClean="0">
                        <a:solidFill>
                          <a:schemeClr val="tx1"/>
                        </a:solidFill>
                        <a:effectLst/>
                        <a:latin typeface="+mn-lt"/>
                        <a:ea typeface="+mn-ea"/>
                        <a:cs typeface="+mn-cs"/>
                      </a:endParaRPr>
                    </a:p>
                    <a:p>
                      <a:endParaRPr lang="en-GB" sz="1800" kern="1200" dirty="0" smtClean="0">
                        <a:solidFill>
                          <a:schemeClr val="tx1"/>
                        </a:solidFill>
                        <a:effectLst/>
                        <a:latin typeface="+mn-lt"/>
                        <a:ea typeface="+mn-ea"/>
                        <a:cs typeface="+mn-cs"/>
                      </a:endParaRPr>
                    </a:p>
                    <a:p>
                      <a:endParaRPr lang="en-GB" sz="1800" kern="1200" dirty="0" smtClean="0">
                        <a:solidFill>
                          <a:schemeClr val="tx1"/>
                        </a:solidFill>
                        <a:effectLst/>
                        <a:latin typeface="+mn-lt"/>
                        <a:ea typeface="+mn-ea"/>
                        <a:cs typeface="+mn-cs"/>
                      </a:endParaRPr>
                    </a:p>
                    <a:p>
                      <a:endParaRPr lang="en-GB" sz="1800" kern="1200" dirty="0" smtClean="0">
                        <a:solidFill>
                          <a:schemeClr val="tx1"/>
                        </a:solidFill>
                        <a:effectLst/>
                        <a:latin typeface="+mn-lt"/>
                        <a:ea typeface="+mn-ea"/>
                        <a:cs typeface="+mn-cs"/>
                      </a:endParaRPr>
                    </a:p>
                    <a:p>
                      <a:endParaRPr lang="en-GB" sz="1800" kern="1200" dirty="0" smtClean="0">
                        <a:solidFill>
                          <a:schemeClr val="tx1"/>
                        </a:solidFill>
                        <a:effectLst/>
                        <a:latin typeface="+mn-lt"/>
                        <a:ea typeface="+mn-ea"/>
                        <a:cs typeface="+mn-cs"/>
                      </a:endParaRPr>
                    </a:p>
                    <a:p>
                      <a:endParaRPr lang="en-GB" sz="1800" kern="1200" dirty="0" smtClean="0">
                        <a:solidFill>
                          <a:schemeClr val="tx1"/>
                        </a:solidFill>
                        <a:effectLst/>
                        <a:latin typeface="+mn-lt"/>
                        <a:ea typeface="+mn-ea"/>
                        <a:cs typeface="+mn-cs"/>
                      </a:endParaRPr>
                    </a:p>
                    <a:p>
                      <a:endParaRPr lang="en-GB" sz="1800" kern="1200" dirty="0" smtClean="0">
                        <a:solidFill>
                          <a:schemeClr val="tx1"/>
                        </a:solidFill>
                        <a:effectLst/>
                        <a:latin typeface="+mn-lt"/>
                        <a:ea typeface="+mn-ea"/>
                        <a:cs typeface="+mn-cs"/>
                      </a:endParaRPr>
                    </a:p>
                    <a:p>
                      <a:endParaRPr lang="en-GB" sz="1800" kern="1200" dirty="0" smtClean="0">
                        <a:solidFill>
                          <a:schemeClr val="tx1"/>
                        </a:solidFill>
                        <a:effectLst/>
                        <a:latin typeface="+mn-lt"/>
                        <a:ea typeface="+mn-ea"/>
                        <a:cs typeface="+mn-cs"/>
                      </a:endParaRPr>
                    </a:p>
                    <a:p>
                      <a:endParaRPr lang="en-GB" sz="1800" kern="1200" dirty="0" smtClean="0">
                        <a:solidFill>
                          <a:schemeClr val="tx1"/>
                        </a:solidFill>
                        <a:effectLst/>
                        <a:latin typeface="+mn-lt"/>
                        <a:ea typeface="+mn-ea"/>
                        <a:cs typeface="+mn-cs"/>
                      </a:endParaRPr>
                    </a:p>
                    <a:p>
                      <a:endParaRPr lang="en-GB" sz="1800" kern="1200" dirty="0" smtClean="0">
                        <a:solidFill>
                          <a:schemeClr val="tx1"/>
                        </a:solidFill>
                        <a:effectLst/>
                        <a:latin typeface="+mn-lt"/>
                        <a:ea typeface="+mn-ea"/>
                        <a:cs typeface="+mn-cs"/>
                      </a:endParaRPr>
                    </a:p>
                    <a:p>
                      <a:endParaRPr lang="en-GB" sz="1800" kern="1200" dirty="0" smtClean="0">
                        <a:solidFill>
                          <a:schemeClr val="tx1"/>
                        </a:solidFill>
                        <a:effectLst/>
                        <a:latin typeface="+mn-lt"/>
                        <a:ea typeface="+mn-ea"/>
                        <a:cs typeface="+mn-cs"/>
                      </a:endParaRPr>
                    </a:p>
                    <a:p>
                      <a:endParaRPr lang="en-GB" sz="1800" kern="1200" dirty="0" smtClean="0">
                        <a:solidFill>
                          <a:schemeClr val="tx1"/>
                        </a:solidFill>
                        <a:effectLst/>
                        <a:latin typeface="+mn-lt"/>
                        <a:ea typeface="+mn-ea"/>
                        <a:cs typeface="+mn-cs"/>
                      </a:endParaRPr>
                    </a:p>
                    <a:p>
                      <a:pPr algn="l">
                        <a:lnSpc>
                          <a:spcPct val="125000"/>
                        </a:lnSpc>
                        <a:spcAft>
                          <a:spcPts val="0"/>
                        </a:spcAft>
                      </a:pPr>
                      <a:endParaRPr lang="en-GB" sz="1600" dirty="0">
                        <a:effectLst/>
                        <a:latin typeface="Arial" panose="020B0604020202020204" pitchFamily="34" charset="0"/>
                        <a:ea typeface="Calibri" panose="020F0502020204030204" pitchFamily="34" charset="0"/>
                        <a:cs typeface="Arial" panose="020B0604020202020204" pitchFamily="34" charset="0"/>
                      </a:endParaRPr>
                    </a:p>
                  </a:txBody>
                  <a:tcPr marL="171450" marR="171450" marT="0" marB="85725">
                    <a:lnL>
                      <a:noFill/>
                    </a:lnL>
                    <a:lnR>
                      <a:noFill/>
                    </a:lnR>
                    <a:lnT>
                      <a:noFill/>
                    </a:lnT>
                    <a:lnB>
                      <a:noFill/>
                    </a:lnB>
                  </a:tcPr>
                </a:tc>
              </a:tr>
            </a:tbl>
          </a:graphicData>
        </a:graphic>
      </p:graphicFrame>
      <p:pic>
        <p:nvPicPr>
          <p:cNvPr id="1026" name="Picture 2" descr="https://gallery.mailchimp.com/4aa11b4f9c6498b952e7ec19a/images/22f0decc-bc0c-4100-826b-38725e2e3d18.png"/>
          <p:cNvPicPr>
            <a:picLocks noChangeAspect="1" noChangeArrowheads="1"/>
          </p:cNvPicPr>
          <p:nvPr/>
        </p:nvPicPr>
        <p:blipFill>
          <a:blip r:link="rId3">
            <a:extLst>
              <a:ext uri="{28A0092B-C50C-407E-A947-70E740481C1C}">
                <a14:useLocalDpi xmlns:a14="http://schemas.microsoft.com/office/drawing/2010/main" val="0"/>
              </a:ext>
            </a:extLst>
          </a:blip>
          <a:srcRect/>
          <a:stretch>
            <a:fillRect/>
          </a:stretch>
        </p:blipFill>
        <p:spPr bwMode="auto">
          <a:xfrm>
            <a:off x="0" y="147782"/>
            <a:ext cx="1300162" cy="1300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descr="https://gallery.mailchimp.com/4aa11b4f9c6498b952e7ec19a/images/37c32b0c-1c84-4168-9fa0-fd039e5c48d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4825830"/>
            <a:ext cx="1240718" cy="1240718"/>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https://gallery.mailchimp.com/4aa11b4f9c6498b952e7ec19a/images/3c959515-14d5-4beb-aaad-934365bdb662.png"/>
          <p:cNvPicPr>
            <a:picLocks noChangeAspect="1" noChangeArrowheads="1"/>
          </p:cNvPicPr>
          <p:nvPr/>
        </p:nvPicPr>
        <p:blipFill>
          <a:blip r:link="rId5">
            <a:extLst>
              <a:ext uri="{28A0092B-C50C-407E-A947-70E740481C1C}">
                <a14:useLocalDpi xmlns:a14="http://schemas.microsoft.com/office/drawing/2010/main" val="0"/>
              </a:ext>
            </a:extLst>
          </a:blip>
          <a:srcRect/>
          <a:stretch>
            <a:fillRect/>
          </a:stretch>
        </p:blipFill>
        <p:spPr bwMode="auto">
          <a:xfrm>
            <a:off x="10675" y="2414219"/>
            <a:ext cx="1300926" cy="1300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p:cNvSpPr txBox="1"/>
          <p:nvPr/>
        </p:nvSpPr>
        <p:spPr>
          <a:xfrm>
            <a:off x="1132115" y="0"/>
            <a:ext cx="11190514" cy="7017306"/>
          </a:xfrm>
          <a:prstGeom prst="rect">
            <a:avLst/>
          </a:prstGeom>
          <a:noFill/>
        </p:spPr>
        <p:txBody>
          <a:bodyPr wrap="square" rtlCol="0">
            <a:spAutoFit/>
          </a:bodyPr>
          <a:lstStyle/>
          <a:p>
            <a:pPr lvl="0">
              <a:lnSpc>
                <a:spcPct val="150000"/>
              </a:lnSpc>
            </a:pPr>
            <a:r>
              <a:rPr lang="en-GB" sz="2000" b="1" dirty="0" smtClean="0">
                <a:solidFill>
                  <a:prstClr val="black"/>
                </a:solidFill>
              </a:rPr>
              <a:t>1.  </a:t>
            </a:r>
            <a:r>
              <a:rPr lang="en-GB" sz="2400" b="1" dirty="0" smtClean="0">
                <a:solidFill>
                  <a:srgbClr val="FFC000"/>
                </a:solidFill>
              </a:rPr>
              <a:t>NO SUPRISES </a:t>
            </a:r>
            <a:r>
              <a:rPr lang="en-GB" sz="2000" b="1" dirty="0" smtClean="0">
                <a:solidFill>
                  <a:srgbClr val="FFC000"/>
                </a:solidFill>
              </a:rPr>
              <a:t>-</a:t>
            </a:r>
            <a:r>
              <a:rPr lang="en-GB" sz="1600" b="1" dirty="0" smtClean="0">
                <a:solidFill>
                  <a:srgbClr val="FFC000"/>
                </a:solidFill>
              </a:rPr>
              <a:t> </a:t>
            </a:r>
            <a:r>
              <a:rPr lang="en-GB" sz="1600" dirty="0" smtClean="0">
                <a:solidFill>
                  <a:prstClr val="black"/>
                </a:solidFill>
                <a:latin typeface="Helvetica" panose="020B0604020202020204" pitchFamily="34" charset="0"/>
                <a:cs typeface="Helvetica" panose="020B0604020202020204" pitchFamily="34" charset="0"/>
              </a:rPr>
              <a:t>An annual review is not the time to bring up a specific incident from a long time ago or something that might surprise the individual, if they thought it was water under the bridge. Surprising people can lead to an emotional response, which is definitely best avoided when providing feedback. Where possible, a specific issue or event should be dealt with immediately or as soon as possible after it occurs.</a:t>
            </a:r>
          </a:p>
          <a:p>
            <a:pPr lvl="0">
              <a:lnSpc>
                <a:spcPct val="150000"/>
              </a:lnSpc>
            </a:pPr>
            <a:endParaRPr lang="en-GB" sz="1700" dirty="0">
              <a:solidFill>
                <a:prstClr val="black"/>
              </a:solidFill>
            </a:endParaRPr>
          </a:p>
          <a:p>
            <a:pPr lvl="0">
              <a:lnSpc>
                <a:spcPct val="150000"/>
              </a:lnSpc>
            </a:pPr>
            <a:r>
              <a:rPr lang="en-GB" sz="2000" b="1" dirty="0">
                <a:solidFill>
                  <a:prstClr val="black"/>
                </a:solidFill>
                <a:cs typeface="Arial" pitchFamily="34" charset="0"/>
              </a:rPr>
              <a:t>2. </a:t>
            </a:r>
            <a:r>
              <a:rPr lang="en-GB" sz="2400" b="1" dirty="0">
                <a:solidFill>
                  <a:srgbClr val="FFC000"/>
                </a:solidFill>
                <a:cs typeface="Arial" pitchFamily="34" charset="0"/>
              </a:rPr>
              <a:t>NOT ABOUT PERSONALITY </a:t>
            </a:r>
            <a:r>
              <a:rPr lang="en-GB" sz="2000" b="1" dirty="0" smtClean="0">
                <a:solidFill>
                  <a:srgbClr val="FFC000"/>
                </a:solidFill>
                <a:cs typeface="Arial" pitchFamily="34" charset="0"/>
              </a:rPr>
              <a:t>- </a:t>
            </a:r>
            <a:r>
              <a:rPr lang="en-GB" sz="1600" dirty="0" smtClean="0">
                <a:solidFill>
                  <a:srgbClr val="202020"/>
                </a:solidFill>
                <a:latin typeface="Helvetica" panose="020B0604020202020204" pitchFamily="34" charset="0"/>
                <a:ea typeface="Calibri" panose="020F0502020204030204" pitchFamily="34" charset="0"/>
                <a:cs typeface="Helvetica" panose="020B0604020202020204" pitchFamily="34" charset="0"/>
              </a:rPr>
              <a:t>Managers </a:t>
            </a:r>
            <a:r>
              <a:rPr lang="en-GB" sz="1600" dirty="0">
                <a:solidFill>
                  <a:srgbClr val="202020"/>
                </a:solidFill>
                <a:latin typeface="Helvetica" panose="020B0604020202020204" pitchFamily="34" charset="0"/>
                <a:ea typeface="Calibri" panose="020F0502020204030204" pitchFamily="34" charset="0"/>
                <a:cs typeface="Helvetica" panose="020B0604020202020204" pitchFamily="34" charset="0"/>
              </a:rPr>
              <a:t>must try to separate the person from the performance. Examples of behaviour must always take precedence over impressions of personality. Feedback should be about what a person does or doesn’t do, not who they are. Feeding back about an individual’s personality provokes that emotional response that managers want to avoid. After all, the objective of feedback is not to change a person, just change what they do or how they do </a:t>
            </a:r>
            <a:r>
              <a:rPr lang="en-GB" sz="1600" dirty="0" smtClean="0">
                <a:solidFill>
                  <a:srgbClr val="202020"/>
                </a:solidFill>
                <a:latin typeface="Helvetica" panose="020B0604020202020204" pitchFamily="34" charset="0"/>
                <a:ea typeface="Calibri" panose="020F0502020204030204" pitchFamily="34" charset="0"/>
                <a:cs typeface="Helvetica" panose="020B0604020202020204" pitchFamily="34" charset="0"/>
              </a:rPr>
              <a:t>it</a:t>
            </a:r>
          </a:p>
          <a:p>
            <a:pPr lvl="0">
              <a:lnSpc>
                <a:spcPct val="150000"/>
              </a:lnSpc>
            </a:pPr>
            <a:endParaRPr lang="en-GB" sz="1700" dirty="0" smtClean="0">
              <a:solidFill>
                <a:prstClr val="black"/>
              </a:solidFill>
            </a:endParaRPr>
          </a:p>
          <a:p>
            <a:pPr lvl="0">
              <a:lnSpc>
                <a:spcPct val="150000"/>
              </a:lnSpc>
            </a:pPr>
            <a:r>
              <a:rPr lang="en-GB" b="1" dirty="0">
                <a:solidFill>
                  <a:prstClr val="black"/>
                </a:solidFill>
                <a:latin typeface="Helvetica" panose="020B0604020202020204" pitchFamily="34" charset="0"/>
                <a:ea typeface="Calibri" panose="020F0502020204030204" pitchFamily="34" charset="0"/>
                <a:cs typeface="Arial" pitchFamily="34" charset="0"/>
              </a:rPr>
              <a:t>3. </a:t>
            </a:r>
            <a:r>
              <a:rPr lang="en-GB" sz="2400" b="1" dirty="0">
                <a:solidFill>
                  <a:srgbClr val="FFC000"/>
                </a:solidFill>
                <a:ea typeface="Calibri" panose="020F0502020204030204" pitchFamily="34" charset="0"/>
                <a:cs typeface="Arial" pitchFamily="34" charset="0"/>
              </a:rPr>
              <a:t>PRAISE WHAT YOU CAN </a:t>
            </a:r>
            <a:r>
              <a:rPr lang="en-GB" sz="1600" b="1" dirty="0" smtClean="0">
                <a:solidFill>
                  <a:srgbClr val="FFC000"/>
                </a:solidFill>
                <a:latin typeface="Helvetica" panose="020B0604020202020204" pitchFamily="34" charset="0"/>
                <a:ea typeface="Calibri" panose="020F0502020204030204" pitchFamily="34" charset="0"/>
                <a:cs typeface="Arial" pitchFamily="34" charset="0"/>
              </a:rPr>
              <a:t>- </a:t>
            </a:r>
            <a:r>
              <a:rPr lang="en-GB" sz="1600" dirty="0" smtClean="0">
                <a:solidFill>
                  <a:srgbClr val="202020"/>
                </a:solidFill>
                <a:latin typeface="Helvetica" panose="020B0604020202020204" pitchFamily="34" charset="0"/>
                <a:ea typeface="Calibri" panose="020F0502020204030204" pitchFamily="34" charset="0"/>
                <a:cs typeface="Arial" pitchFamily="34" charset="0"/>
              </a:rPr>
              <a:t>Discussions </a:t>
            </a:r>
            <a:r>
              <a:rPr lang="en-GB" sz="1600" dirty="0">
                <a:solidFill>
                  <a:srgbClr val="202020"/>
                </a:solidFill>
                <a:latin typeface="Helvetica" panose="020B0604020202020204" pitchFamily="34" charset="0"/>
                <a:ea typeface="Calibri" panose="020F0502020204030204" pitchFamily="34" charset="0"/>
                <a:cs typeface="Arial" pitchFamily="34" charset="0"/>
              </a:rPr>
              <a:t>should be in the context of the </a:t>
            </a:r>
            <a:r>
              <a:rPr lang="en-GB" sz="1600" dirty="0" smtClean="0">
                <a:solidFill>
                  <a:srgbClr val="202020"/>
                </a:solidFill>
                <a:latin typeface="Helvetica" panose="020B0604020202020204" pitchFamily="34" charset="0"/>
                <a:ea typeface="Calibri" panose="020F0502020204030204" pitchFamily="34" charset="0"/>
                <a:cs typeface="Arial" pitchFamily="34" charset="0"/>
              </a:rPr>
              <a:t>individuals overall performance.</a:t>
            </a:r>
          </a:p>
          <a:p>
            <a:pPr lvl="0">
              <a:lnSpc>
                <a:spcPct val="150000"/>
              </a:lnSpc>
            </a:pPr>
            <a:r>
              <a:rPr lang="en-GB" sz="1600" dirty="0" smtClean="0">
                <a:solidFill>
                  <a:srgbClr val="202020"/>
                </a:solidFill>
                <a:latin typeface="Helvetica" panose="020B0604020202020204" pitchFamily="34" charset="0"/>
                <a:ea typeface="Calibri" panose="020F0502020204030204" pitchFamily="34" charset="0"/>
                <a:cs typeface="Arial" pitchFamily="34" charset="0"/>
              </a:rPr>
              <a:t> Research </a:t>
            </a:r>
            <a:r>
              <a:rPr lang="en-GB" sz="1600" dirty="0">
                <a:solidFill>
                  <a:srgbClr val="202020"/>
                </a:solidFill>
                <a:latin typeface="Helvetica" panose="020B0604020202020204" pitchFamily="34" charset="0"/>
                <a:ea typeface="Calibri" panose="020F0502020204030204" pitchFamily="34" charset="0"/>
                <a:cs typeface="Arial" pitchFamily="34" charset="0"/>
              </a:rPr>
              <a:t>has suggested that the ratio of positive to negative feedback should be </a:t>
            </a:r>
            <a:r>
              <a:rPr lang="en-GB" b="1" dirty="0">
                <a:solidFill>
                  <a:srgbClr val="202020"/>
                </a:solidFill>
                <a:latin typeface="Helvetica" panose="020B0604020202020204" pitchFamily="34" charset="0"/>
                <a:ea typeface="Calibri" panose="020F0502020204030204" pitchFamily="34" charset="0"/>
                <a:cs typeface="Arial" pitchFamily="34" charset="0"/>
              </a:rPr>
              <a:t>5:1</a:t>
            </a:r>
            <a:r>
              <a:rPr lang="en-GB" sz="1600" dirty="0">
                <a:solidFill>
                  <a:srgbClr val="202020"/>
                </a:solidFill>
                <a:latin typeface="Helvetica" panose="020B0604020202020204" pitchFamily="34" charset="0"/>
                <a:ea typeface="Calibri" panose="020F0502020204030204" pitchFamily="34" charset="0"/>
                <a:cs typeface="Arial" pitchFamily="34" charset="0"/>
              </a:rPr>
              <a:t> – do you give 5 times the amount of positive feedback as developmental feedback? </a:t>
            </a:r>
            <a:r>
              <a:rPr lang="en-GB" sz="1600" dirty="0" smtClean="0">
                <a:solidFill>
                  <a:srgbClr val="202020"/>
                </a:solidFill>
                <a:latin typeface="Helvetica" panose="020B0604020202020204" pitchFamily="34" charset="0"/>
                <a:ea typeface="Calibri" panose="020F0502020204030204" pitchFamily="34" charset="0"/>
                <a:cs typeface="Arial" pitchFamily="34" charset="0"/>
              </a:rPr>
              <a:t>If the manager </a:t>
            </a:r>
            <a:r>
              <a:rPr lang="en-GB" sz="1600" dirty="0">
                <a:solidFill>
                  <a:srgbClr val="202020"/>
                </a:solidFill>
                <a:latin typeface="Helvetica" panose="020B0604020202020204" pitchFamily="34" charset="0"/>
                <a:ea typeface="Calibri" panose="020F0502020204030204" pitchFamily="34" charset="0"/>
                <a:cs typeface="Arial" pitchFamily="34" charset="0"/>
              </a:rPr>
              <a:t>focuses only on the negatives then this can undermine a person’s confidence and motivation over time. Want a balanced reaction? Give balanced feedback.</a:t>
            </a:r>
            <a:endParaRPr lang="en-GB" sz="1600" dirty="0">
              <a:solidFill>
                <a:prstClr val="black"/>
              </a:solidFill>
              <a:cs typeface="Arial" pitchFamily="34" charset="0"/>
            </a:endParaRPr>
          </a:p>
          <a:p>
            <a:pPr lvl="0">
              <a:lnSpc>
                <a:spcPct val="150000"/>
              </a:lnSpc>
            </a:pPr>
            <a:endParaRPr lang="en-GB" sz="1700" dirty="0" smtClean="0">
              <a:solidFill>
                <a:prstClr val="black"/>
              </a:solidFill>
            </a:endParaRPr>
          </a:p>
          <a:p>
            <a:pPr lvl="0">
              <a:lnSpc>
                <a:spcPct val="150000"/>
              </a:lnSpc>
            </a:pPr>
            <a:endParaRPr lang="en-GB" sz="1700" dirty="0">
              <a:solidFill>
                <a:prstClr val="black"/>
              </a:solidFill>
            </a:endParaRPr>
          </a:p>
        </p:txBody>
      </p:sp>
    </p:spTree>
    <p:extLst>
      <p:ext uri="{BB962C8B-B14F-4D97-AF65-F5344CB8AC3E}">
        <p14:creationId xmlns:p14="http://schemas.microsoft.com/office/powerpoint/2010/main" val="3339808373"/>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additive="base">
                                        <p:cTn id="7"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
                                            <p:txEl>
                                              <p:pRg st="2" end="2"/>
                                            </p:txEl>
                                          </p:spTgt>
                                        </p:tgtEl>
                                        <p:attrNameLst>
                                          <p:attrName>style.visibility</p:attrName>
                                        </p:attrNameLst>
                                      </p:cBhvr>
                                      <p:to>
                                        <p:strVal val="visible"/>
                                      </p:to>
                                    </p:set>
                                    <p:anim calcmode="lin" valueType="num">
                                      <p:cBhvr additive="base">
                                        <p:cTn id="13" dur="500" fill="hold"/>
                                        <p:tgtEl>
                                          <p:spTgt spid="1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000" dirty="0" smtClean="0">
                <a:solidFill>
                  <a:srgbClr val="002060"/>
                </a:solidFill>
              </a:rPr>
              <a:t>The Importance of High Quality PADR</a:t>
            </a:r>
            <a:endParaRPr lang="en-GB" sz="4000" dirty="0">
              <a:solidFill>
                <a:srgbClr val="002060"/>
              </a:solidFill>
            </a:endParaRPr>
          </a:p>
        </p:txBody>
      </p:sp>
      <p:sp>
        <p:nvSpPr>
          <p:cNvPr id="4" name="Oval Callout 3"/>
          <p:cNvSpPr/>
          <p:nvPr/>
        </p:nvSpPr>
        <p:spPr>
          <a:xfrm>
            <a:off x="2255520" y="914400"/>
            <a:ext cx="7665720" cy="4069080"/>
          </a:xfrm>
          <a:prstGeom prst="wedgeEllipseCallout">
            <a:avLst>
              <a:gd name="adj1" fmla="val 55509"/>
              <a:gd name="adj2" fmla="val 60627"/>
            </a:avLst>
          </a:prstGeom>
          <a:solidFill>
            <a:srgbClr val="F6F9FC"/>
          </a:solidFill>
          <a:ln>
            <a:no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a:p>
        </p:txBody>
      </p:sp>
      <p:sp>
        <p:nvSpPr>
          <p:cNvPr id="3" name="Content Placeholder 2"/>
          <p:cNvSpPr>
            <a:spLocks noGrp="1"/>
          </p:cNvSpPr>
          <p:nvPr>
            <p:ph idx="1"/>
          </p:nvPr>
        </p:nvSpPr>
        <p:spPr>
          <a:xfrm>
            <a:off x="609600" y="1417637"/>
            <a:ext cx="10972800" cy="4708527"/>
          </a:xfrm>
        </p:spPr>
        <p:txBody>
          <a:bodyPr/>
          <a:lstStyle/>
          <a:p>
            <a:pPr marL="0" indent="0" algn="ctr">
              <a:buNone/>
            </a:pPr>
            <a:r>
              <a:rPr lang="en-GB" sz="2800" dirty="0" smtClean="0">
                <a:solidFill>
                  <a:srgbClr val="002060"/>
                </a:solidFill>
              </a:rPr>
              <a:t>“Most </a:t>
            </a:r>
            <a:r>
              <a:rPr lang="en-GB" sz="2800" dirty="0">
                <a:solidFill>
                  <a:srgbClr val="002060"/>
                </a:solidFill>
              </a:rPr>
              <a:t>interestingly, </a:t>
            </a:r>
            <a:r>
              <a:rPr lang="en-GB" sz="2800" b="1" dirty="0" smtClean="0">
                <a:solidFill>
                  <a:srgbClr val="002060"/>
                </a:solidFill>
              </a:rPr>
              <a:t>engagement was </a:t>
            </a:r>
            <a:r>
              <a:rPr lang="en-GB" sz="2800" b="1" dirty="0">
                <a:solidFill>
                  <a:srgbClr val="002060"/>
                </a:solidFill>
              </a:rPr>
              <a:t>generally lower </a:t>
            </a:r>
            <a:r>
              <a:rPr lang="en-GB" sz="2800" dirty="0">
                <a:solidFill>
                  <a:srgbClr val="002060"/>
                </a:solidFill>
              </a:rPr>
              <a:t>among those people who had </a:t>
            </a:r>
            <a:r>
              <a:rPr lang="en-GB" sz="2800" b="1" dirty="0">
                <a:solidFill>
                  <a:srgbClr val="002060"/>
                </a:solidFill>
              </a:rPr>
              <a:t>received a poor </a:t>
            </a:r>
            <a:r>
              <a:rPr lang="en-GB" sz="2800" b="1" dirty="0" smtClean="0">
                <a:solidFill>
                  <a:srgbClr val="002060"/>
                </a:solidFill>
              </a:rPr>
              <a:t>quality appraisal </a:t>
            </a:r>
            <a:r>
              <a:rPr lang="en-GB" sz="2800" dirty="0">
                <a:solidFill>
                  <a:srgbClr val="002060"/>
                </a:solidFill>
              </a:rPr>
              <a:t>than those who had received no appraisal at all. </a:t>
            </a:r>
            <a:endParaRPr lang="en-GB" sz="2800" dirty="0" smtClean="0">
              <a:solidFill>
                <a:srgbClr val="002060"/>
              </a:solidFill>
            </a:endParaRPr>
          </a:p>
          <a:p>
            <a:pPr marL="0" indent="0" algn="ctr">
              <a:buNone/>
            </a:pPr>
            <a:endParaRPr lang="en-GB" sz="2800" dirty="0" smtClean="0">
              <a:solidFill>
                <a:srgbClr val="002060"/>
              </a:solidFill>
            </a:endParaRPr>
          </a:p>
          <a:p>
            <a:pPr marL="0" indent="0" algn="ctr">
              <a:buNone/>
            </a:pPr>
            <a:r>
              <a:rPr lang="en-GB" sz="2800" dirty="0" smtClean="0">
                <a:solidFill>
                  <a:srgbClr val="002060"/>
                </a:solidFill>
              </a:rPr>
              <a:t>This </a:t>
            </a:r>
            <a:r>
              <a:rPr lang="en-GB" sz="2800" dirty="0">
                <a:solidFill>
                  <a:srgbClr val="002060"/>
                </a:solidFill>
              </a:rPr>
              <a:t>suggests </a:t>
            </a:r>
            <a:r>
              <a:rPr lang="en-GB" sz="2800" dirty="0" smtClean="0">
                <a:solidFill>
                  <a:srgbClr val="002060"/>
                </a:solidFill>
              </a:rPr>
              <a:t>that an </a:t>
            </a:r>
            <a:r>
              <a:rPr lang="en-GB" sz="2800" dirty="0">
                <a:solidFill>
                  <a:srgbClr val="002060"/>
                </a:solidFill>
              </a:rPr>
              <a:t>appraisal meeting which is not well-structured can be </a:t>
            </a:r>
            <a:r>
              <a:rPr lang="en-GB" sz="2800" b="1" dirty="0">
                <a:solidFill>
                  <a:srgbClr val="002060"/>
                </a:solidFill>
              </a:rPr>
              <a:t>counter-productive</a:t>
            </a:r>
            <a:r>
              <a:rPr lang="en-GB" sz="2800" dirty="0" smtClean="0">
                <a:solidFill>
                  <a:srgbClr val="002060"/>
                </a:solidFill>
              </a:rPr>
              <a:t>, leaving </a:t>
            </a:r>
            <a:r>
              <a:rPr lang="en-GB" sz="2800" dirty="0">
                <a:solidFill>
                  <a:srgbClr val="002060"/>
                </a:solidFill>
              </a:rPr>
              <a:t>the employee feeling </a:t>
            </a:r>
            <a:r>
              <a:rPr lang="en-GB" sz="2800" dirty="0" smtClean="0">
                <a:solidFill>
                  <a:srgbClr val="002060"/>
                </a:solidFill>
              </a:rPr>
              <a:t/>
            </a:r>
            <a:br>
              <a:rPr lang="en-GB" sz="2800" dirty="0" smtClean="0">
                <a:solidFill>
                  <a:srgbClr val="002060"/>
                </a:solidFill>
              </a:rPr>
            </a:br>
            <a:r>
              <a:rPr lang="en-GB" sz="2800" b="1" dirty="0" smtClean="0">
                <a:solidFill>
                  <a:srgbClr val="002060"/>
                </a:solidFill>
              </a:rPr>
              <a:t>less </a:t>
            </a:r>
            <a:r>
              <a:rPr lang="en-GB" sz="2800" b="1" dirty="0">
                <a:solidFill>
                  <a:srgbClr val="002060"/>
                </a:solidFill>
              </a:rPr>
              <a:t>motivated about his/her work </a:t>
            </a:r>
            <a:r>
              <a:rPr lang="en-GB" sz="2800" b="1" dirty="0" smtClean="0">
                <a:solidFill>
                  <a:srgbClr val="002060"/>
                </a:solidFill>
              </a:rPr>
              <a:t>and organisation</a:t>
            </a:r>
            <a:r>
              <a:rPr lang="en-GB" sz="2800" dirty="0" smtClean="0">
                <a:solidFill>
                  <a:srgbClr val="002060"/>
                </a:solidFill>
              </a:rPr>
              <a:t>.”</a:t>
            </a:r>
          </a:p>
          <a:p>
            <a:pPr marL="0" indent="0">
              <a:buNone/>
            </a:pPr>
            <a:endParaRPr lang="en-GB" sz="2800" dirty="0">
              <a:solidFill>
                <a:srgbClr val="002060"/>
              </a:solidFill>
            </a:endParaRPr>
          </a:p>
          <a:p>
            <a:pPr marL="0" indent="0">
              <a:buNone/>
            </a:pPr>
            <a:endParaRPr lang="en-GB" sz="1400" i="1" dirty="0" smtClean="0">
              <a:solidFill>
                <a:srgbClr val="002060"/>
              </a:solidFill>
            </a:endParaRPr>
          </a:p>
          <a:p>
            <a:pPr marL="0" indent="0" algn="r">
              <a:buNone/>
            </a:pPr>
            <a:r>
              <a:rPr lang="en-GB" sz="1800" i="1" dirty="0" smtClean="0">
                <a:solidFill>
                  <a:srgbClr val="002060"/>
                </a:solidFill>
              </a:rPr>
              <a:t>Source: Kings Fund - Employee </a:t>
            </a:r>
            <a:r>
              <a:rPr lang="en-GB" sz="1800" i="1" dirty="0">
                <a:solidFill>
                  <a:srgbClr val="002060"/>
                </a:solidFill>
              </a:rPr>
              <a:t>engagement and NHS performance, </a:t>
            </a:r>
            <a:r>
              <a:rPr lang="en-GB" sz="1800" i="1" dirty="0" smtClean="0">
                <a:solidFill>
                  <a:srgbClr val="002060"/>
                </a:solidFill>
              </a:rPr>
              <a:t/>
            </a:r>
            <a:br>
              <a:rPr lang="en-GB" sz="1800" i="1" dirty="0" smtClean="0">
                <a:solidFill>
                  <a:srgbClr val="002060"/>
                </a:solidFill>
              </a:rPr>
            </a:br>
            <a:r>
              <a:rPr lang="en-GB" sz="1800" i="1" dirty="0" smtClean="0">
                <a:solidFill>
                  <a:srgbClr val="002060"/>
                </a:solidFill>
              </a:rPr>
              <a:t>Michael </a:t>
            </a:r>
            <a:r>
              <a:rPr lang="en-GB" sz="1800" i="1" dirty="0">
                <a:solidFill>
                  <a:srgbClr val="002060"/>
                </a:solidFill>
              </a:rPr>
              <a:t>A West (Lancaster University) &amp; Jeremy F Dawson (University of Sheffield)</a:t>
            </a:r>
          </a:p>
        </p:txBody>
      </p:sp>
    </p:spTree>
    <p:extLst>
      <p:ext uri="{BB962C8B-B14F-4D97-AF65-F5344CB8AC3E}">
        <p14:creationId xmlns:p14="http://schemas.microsoft.com/office/powerpoint/2010/main" val="4111415505"/>
      </p:ext>
    </p:extLst>
  </p:cSld>
  <p:clrMapOvr>
    <a:masterClrMapping/>
  </p:clrMapOvr>
  <p:transition spd="slow">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a:xfrm>
            <a:off x="609600" y="305118"/>
            <a:ext cx="10972800" cy="1143000"/>
          </a:xfrm>
        </p:spPr>
        <p:txBody>
          <a:bodyPr/>
          <a:lstStyle/>
          <a:p>
            <a:pPr eaLnBrk="1" hangingPunct="1">
              <a:defRPr/>
            </a:pPr>
            <a:r>
              <a:rPr lang="en-GB" sz="4000" dirty="0" smtClean="0">
                <a:solidFill>
                  <a:srgbClr val="002060"/>
                </a:solidFill>
              </a:rPr>
              <a:t>Direct Link Between Appraisal</a:t>
            </a:r>
            <a:br>
              <a:rPr lang="en-GB" sz="4000" dirty="0" smtClean="0">
                <a:solidFill>
                  <a:srgbClr val="002060"/>
                </a:solidFill>
              </a:rPr>
            </a:br>
            <a:r>
              <a:rPr lang="en-GB" sz="4000" dirty="0" smtClean="0">
                <a:solidFill>
                  <a:srgbClr val="002060"/>
                </a:solidFill>
              </a:rPr>
              <a:t>&amp; Patient Mortality</a:t>
            </a:r>
          </a:p>
        </p:txBody>
      </p:sp>
      <p:sp>
        <p:nvSpPr>
          <p:cNvPr id="19459" name="Rectangle 3"/>
          <p:cNvSpPr>
            <a:spLocks noGrp="1" noChangeArrowheads="1"/>
          </p:cNvSpPr>
          <p:nvPr>
            <p:ph type="body" idx="1"/>
          </p:nvPr>
        </p:nvSpPr>
        <p:spPr>
          <a:xfrm>
            <a:off x="381000" y="1645920"/>
            <a:ext cx="11308080" cy="4186555"/>
          </a:xfrm>
        </p:spPr>
        <p:txBody>
          <a:bodyPr/>
          <a:lstStyle/>
          <a:p>
            <a:pPr marL="0" indent="0" eaLnBrk="1" hangingPunct="1">
              <a:lnSpc>
                <a:spcPct val="150000"/>
              </a:lnSpc>
              <a:buNone/>
            </a:pPr>
            <a:r>
              <a:rPr lang="en-GB" altLang="en-US" dirty="0" smtClean="0">
                <a:solidFill>
                  <a:srgbClr val="002060"/>
                </a:solidFill>
              </a:rPr>
              <a:t>Evidence from research linking patient deaths with key HR practices:</a:t>
            </a:r>
          </a:p>
          <a:p>
            <a:pPr marL="0" lvl="1" indent="0" eaLnBrk="1" hangingPunct="1">
              <a:lnSpc>
                <a:spcPct val="150000"/>
              </a:lnSpc>
              <a:buNone/>
            </a:pPr>
            <a:r>
              <a:rPr lang="en-GB" altLang="en-US" sz="2400" dirty="0" smtClean="0">
                <a:solidFill>
                  <a:srgbClr val="002060"/>
                </a:solidFill>
              </a:rPr>
              <a:t>Appraisal has the strongest link with overall patient mortality</a:t>
            </a:r>
          </a:p>
          <a:p>
            <a:pPr marL="0" lvl="1" indent="0">
              <a:lnSpc>
                <a:spcPct val="150000"/>
              </a:lnSpc>
              <a:buNone/>
            </a:pPr>
            <a:r>
              <a:rPr lang="en-GB" altLang="en-US" sz="2400" dirty="0">
                <a:solidFill>
                  <a:srgbClr val="002060"/>
                </a:solidFill>
              </a:rPr>
              <a:t>A </a:t>
            </a:r>
            <a:r>
              <a:rPr lang="en-GB" altLang="en-US" sz="2400" dirty="0" smtClean="0">
                <a:solidFill>
                  <a:srgbClr val="002060"/>
                </a:solidFill>
              </a:rPr>
              <a:t>hospital </a:t>
            </a:r>
            <a:r>
              <a:rPr lang="en-GB" altLang="en-US" sz="2400" dirty="0">
                <a:solidFill>
                  <a:srgbClr val="002060"/>
                </a:solidFill>
              </a:rPr>
              <a:t>which trains </a:t>
            </a:r>
            <a:r>
              <a:rPr lang="en-GB" altLang="en-US" sz="2400" dirty="0" err="1">
                <a:solidFill>
                  <a:srgbClr val="002060"/>
                </a:solidFill>
              </a:rPr>
              <a:t>approx</a:t>
            </a:r>
            <a:r>
              <a:rPr lang="en-GB" altLang="en-US" sz="2400" dirty="0">
                <a:solidFill>
                  <a:srgbClr val="002060"/>
                </a:solidFill>
              </a:rPr>
              <a:t> </a:t>
            </a:r>
            <a:r>
              <a:rPr lang="en-GB" altLang="en-US" sz="2400" dirty="0" smtClean="0">
                <a:solidFill>
                  <a:srgbClr val="002060"/>
                </a:solidFill>
              </a:rPr>
              <a:t>20</a:t>
            </a:r>
            <a:r>
              <a:rPr lang="en-GB" altLang="en-US" sz="2400" dirty="0">
                <a:solidFill>
                  <a:srgbClr val="002060"/>
                </a:solidFill>
              </a:rPr>
              <a:t>% more appraisers </a:t>
            </a:r>
            <a:r>
              <a:rPr lang="en-GB" altLang="en-US" sz="2400" dirty="0" smtClean="0">
                <a:solidFill>
                  <a:srgbClr val="002060"/>
                </a:solidFill>
              </a:rPr>
              <a:t/>
            </a:r>
            <a:br>
              <a:rPr lang="en-GB" altLang="en-US" sz="2400" dirty="0" smtClean="0">
                <a:solidFill>
                  <a:srgbClr val="002060"/>
                </a:solidFill>
              </a:rPr>
            </a:br>
            <a:r>
              <a:rPr lang="en-GB" altLang="en-US" sz="2400" dirty="0" smtClean="0">
                <a:solidFill>
                  <a:srgbClr val="002060"/>
                </a:solidFill>
              </a:rPr>
              <a:t>&amp; appraises </a:t>
            </a:r>
            <a:r>
              <a:rPr lang="en-GB" altLang="en-US" sz="2400" dirty="0" err="1" smtClean="0">
                <a:solidFill>
                  <a:srgbClr val="002060"/>
                </a:solidFill>
              </a:rPr>
              <a:t>approx</a:t>
            </a:r>
            <a:r>
              <a:rPr lang="en-GB" altLang="en-US" sz="2400" dirty="0" smtClean="0">
                <a:solidFill>
                  <a:srgbClr val="002060"/>
                </a:solidFill>
              </a:rPr>
              <a:t> </a:t>
            </a:r>
            <a:r>
              <a:rPr lang="en-GB" altLang="en-US" sz="2400" dirty="0">
                <a:solidFill>
                  <a:srgbClr val="002060"/>
                </a:solidFill>
              </a:rPr>
              <a:t>20% </a:t>
            </a:r>
            <a:r>
              <a:rPr lang="en-GB" altLang="en-US" sz="2400" dirty="0" smtClean="0">
                <a:solidFill>
                  <a:srgbClr val="002060"/>
                </a:solidFill>
              </a:rPr>
              <a:t>more </a:t>
            </a:r>
            <a:r>
              <a:rPr lang="en-GB" altLang="en-US" sz="2400" dirty="0">
                <a:solidFill>
                  <a:srgbClr val="002060"/>
                </a:solidFill>
              </a:rPr>
              <a:t>staff &amp; </a:t>
            </a:r>
            <a:r>
              <a:rPr lang="en-GB" altLang="en-US" sz="2400" dirty="0" smtClean="0">
                <a:solidFill>
                  <a:srgbClr val="002060"/>
                </a:solidFill>
              </a:rPr>
              <a:t>is likely </a:t>
            </a:r>
            <a:r>
              <a:rPr lang="en-GB" altLang="en-US" sz="2400" dirty="0">
                <a:solidFill>
                  <a:srgbClr val="002060"/>
                </a:solidFill>
              </a:rPr>
              <a:t>to </a:t>
            </a:r>
            <a:r>
              <a:rPr lang="en-GB" altLang="en-US" sz="2400" dirty="0" smtClean="0">
                <a:solidFill>
                  <a:srgbClr val="002060"/>
                </a:solidFill>
              </a:rPr>
              <a:t/>
            </a:r>
            <a:br>
              <a:rPr lang="en-GB" altLang="en-US" sz="2400" dirty="0" smtClean="0">
                <a:solidFill>
                  <a:srgbClr val="002060"/>
                </a:solidFill>
              </a:rPr>
            </a:br>
            <a:r>
              <a:rPr lang="en-GB" altLang="en-US" sz="2400" dirty="0" smtClean="0">
                <a:solidFill>
                  <a:srgbClr val="002060"/>
                </a:solidFill>
              </a:rPr>
              <a:t>have 1,090 </a:t>
            </a:r>
            <a:r>
              <a:rPr lang="en-GB" altLang="en-US" sz="2400" dirty="0">
                <a:solidFill>
                  <a:srgbClr val="002060"/>
                </a:solidFill>
              </a:rPr>
              <a:t>fewer </a:t>
            </a:r>
            <a:r>
              <a:rPr lang="en-GB" altLang="en-US" sz="2400" dirty="0" smtClean="0">
                <a:solidFill>
                  <a:srgbClr val="002060"/>
                </a:solidFill>
              </a:rPr>
              <a:t>deaths </a:t>
            </a:r>
            <a:r>
              <a:rPr lang="en-GB" altLang="en-US" sz="2400" dirty="0">
                <a:solidFill>
                  <a:srgbClr val="002060"/>
                </a:solidFill>
              </a:rPr>
              <a:t>per </a:t>
            </a:r>
            <a:r>
              <a:rPr lang="en-GB" altLang="en-US" sz="2400" dirty="0" smtClean="0">
                <a:solidFill>
                  <a:srgbClr val="002060"/>
                </a:solidFill>
              </a:rPr>
              <a:t>100,000 admissions</a:t>
            </a:r>
            <a:endParaRPr lang="en-GB" altLang="en-US" sz="2400" dirty="0">
              <a:solidFill>
                <a:srgbClr val="002060"/>
              </a:solidFill>
            </a:endParaRPr>
          </a:p>
          <a:p>
            <a:pPr marL="0" indent="0">
              <a:buNone/>
            </a:pPr>
            <a:endParaRPr lang="en-GB" altLang="en-US" sz="1600" i="1" dirty="0" smtClean="0">
              <a:solidFill>
                <a:srgbClr val="002060"/>
              </a:solidFill>
            </a:endParaRPr>
          </a:p>
          <a:p>
            <a:pPr marL="0" indent="0">
              <a:buNone/>
            </a:pPr>
            <a:r>
              <a:rPr lang="en-GB" altLang="en-US" sz="1600" i="1" dirty="0"/>
              <a:t>Source: </a:t>
            </a:r>
            <a:r>
              <a:rPr lang="en-GB" sz="1600" i="1" dirty="0" smtClean="0"/>
              <a:t>Effective Human </a:t>
            </a:r>
            <a:r>
              <a:rPr lang="en-GB" sz="1600" i="1" dirty="0"/>
              <a:t>Resource </a:t>
            </a:r>
            <a:r>
              <a:rPr lang="en-GB" sz="1600" i="1" dirty="0" smtClean="0"/>
              <a:t>Management &amp; </a:t>
            </a:r>
            <a:r>
              <a:rPr lang="en-GB" sz="1600" i="1" dirty="0"/>
              <a:t>Lower Patient </a:t>
            </a:r>
            <a:r>
              <a:rPr lang="en-GB" sz="1600" i="1" dirty="0" smtClean="0"/>
              <a:t>Mortality, </a:t>
            </a:r>
            <a:br>
              <a:rPr lang="en-GB" sz="1600" i="1" dirty="0" smtClean="0"/>
            </a:br>
            <a:r>
              <a:rPr lang="en-GB" sz="1600" i="1" dirty="0" smtClean="0"/>
              <a:t>Carol </a:t>
            </a:r>
            <a:r>
              <a:rPr lang="en-GB" sz="1600" i="1" dirty="0" err="1"/>
              <a:t>Borrill</a:t>
            </a:r>
            <a:r>
              <a:rPr lang="en-GB" sz="1600" i="1" dirty="0"/>
              <a:t> &amp; Michael </a:t>
            </a:r>
            <a:r>
              <a:rPr lang="en-GB" sz="1600" i="1" dirty="0" smtClean="0"/>
              <a:t>West, Aston University</a:t>
            </a:r>
            <a:br>
              <a:rPr lang="en-GB" sz="1600" i="1" dirty="0" smtClean="0"/>
            </a:br>
            <a:r>
              <a:rPr lang="en-GB" sz="1400" i="1" dirty="0" smtClean="0"/>
              <a:t>Conclusions drawn based on analysis of two </a:t>
            </a:r>
            <a:r>
              <a:rPr lang="en-GB" sz="1400" i="1" dirty="0"/>
              <a:t>specific </a:t>
            </a:r>
            <a:r>
              <a:rPr lang="en-GB" sz="1400" i="1" dirty="0" smtClean="0"/>
              <a:t>areas of mortality:</a:t>
            </a:r>
            <a:br>
              <a:rPr lang="en-GB" sz="1400" i="1" dirty="0" smtClean="0"/>
            </a:br>
            <a:r>
              <a:rPr lang="en-GB" sz="1400" i="1" dirty="0" smtClean="0"/>
              <a:t> </a:t>
            </a:r>
            <a:r>
              <a:rPr lang="en-GB" sz="1400" i="1" dirty="0"/>
              <a:t>deaths after admissions for </a:t>
            </a:r>
            <a:r>
              <a:rPr lang="en-GB" sz="1400" i="1" dirty="0" smtClean="0"/>
              <a:t>hip fracture</a:t>
            </a:r>
            <a:r>
              <a:rPr lang="en-GB" sz="1400" i="1" dirty="0"/>
              <a:t>, and deaths within 30 days </a:t>
            </a:r>
            <a:r>
              <a:rPr lang="en-GB" sz="1400" i="1" dirty="0" smtClean="0"/>
              <a:t>of emergency </a:t>
            </a:r>
            <a:r>
              <a:rPr lang="en-GB" sz="1400" i="1" dirty="0"/>
              <a:t>surgery</a:t>
            </a:r>
            <a:endParaRPr lang="en-GB" altLang="en-US" sz="1200" i="1" dirty="0">
              <a:solidFill>
                <a:srgbClr val="002060"/>
              </a:solidFill>
            </a:endParaRPr>
          </a:p>
        </p:txBody>
      </p:sp>
      <p:pic>
        <p:nvPicPr>
          <p:cNvPr id="2" name="Picture 1"/>
          <p:cNvPicPr>
            <a:picLocks noChangeAspect="1"/>
          </p:cNvPicPr>
          <p:nvPr/>
        </p:nvPicPr>
        <p:blipFill rotWithShape="1">
          <a:blip r:embed="rId2"/>
          <a:srcRect l="39249" t="24940" r="14126" b="18207"/>
          <a:stretch/>
        </p:blipFill>
        <p:spPr>
          <a:xfrm>
            <a:off x="7685132" y="2941321"/>
            <a:ext cx="4217307" cy="2891154"/>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96060113"/>
      </p:ext>
    </p:extLst>
  </p:cSld>
  <p:clrMapOvr>
    <a:masterClrMapping/>
  </p:clrMapOvr>
  <p:transition spd="slow">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28650" y="1212295"/>
            <a:ext cx="9401175" cy="3693319"/>
          </a:xfrm>
          <a:prstGeom prst="rect">
            <a:avLst/>
          </a:prstGeom>
          <a:noFill/>
        </p:spPr>
        <p:txBody>
          <a:bodyPr wrap="square" rtlCol="0">
            <a:spAutoFit/>
          </a:bodyPr>
          <a:lstStyle/>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p:txBody>
      </p:sp>
      <p:sp>
        <p:nvSpPr>
          <p:cNvPr id="6" name="Text Box 8"/>
          <p:cNvSpPr txBox="1"/>
          <p:nvPr/>
        </p:nvSpPr>
        <p:spPr>
          <a:xfrm>
            <a:off x="173254" y="241073"/>
            <a:ext cx="7758114" cy="887312"/>
          </a:xfrm>
          <a:prstGeom prst="rect">
            <a:avLst/>
          </a:prstGeom>
          <a:noFill/>
          <a:ln w="571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GB" sz="26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Aneurin Bevan University </a:t>
            </a:r>
            <a:r>
              <a:rPr lang="en-GB" sz="2600" b="1"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Health Board</a:t>
            </a:r>
            <a:br>
              <a:rPr lang="en-GB" sz="2600" b="1"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br>
            <a:r>
              <a:rPr lang="en-GB" sz="2600" b="1" dirty="0" smtClean="0">
                <a:solidFill>
                  <a:srgbClr val="002060"/>
                </a:solidFill>
                <a:effectLst/>
                <a:latin typeface="Arial" panose="020B0604020202020204" pitchFamily="34" charset="0"/>
                <a:ea typeface="Calibri" panose="020F0502020204030204" pitchFamily="34" charset="0"/>
                <a:cs typeface="Arial" panose="020B0604020202020204" pitchFamily="34" charset="0"/>
              </a:rPr>
              <a:t>NHS Wales Staff </a:t>
            </a:r>
            <a:r>
              <a:rPr lang="en-GB" sz="2600" b="1" dirty="0">
                <a:solidFill>
                  <a:srgbClr val="002060"/>
                </a:solidFill>
                <a:effectLst/>
                <a:latin typeface="Arial" panose="020B0604020202020204" pitchFamily="34" charset="0"/>
                <a:ea typeface="Calibri" panose="020F0502020204030204" pitchFamily="34" charset="0"/>
                <a:cs typeface="Arial" panose="020B0604020202020204" pitchFamily="34" charset="0"/>
              </a:rPr>
              <a:t>Survey Results 2018</a:t>
            </a:r>
            <a:endParaRPr lang="en-GB" sz="1100" dirty="0">
              <a:solidFill>
                <a:srgbClr val="002060"/>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7" name="Rounded Rectangle 6"/>
          <p:cNvSpPr/>
          <p:nvPr/>
        </p:nvSpPr>
        <p:spPr>
          <a:xfrm>
            <a:off x="8676323" y="475108"/>
            <a:ext cx="3076682" cy="2200275"/>
          </a:xfrm>
          <a:prstGeom prst="roundRect">
            <a:avLst/>
          </a:prstGeom>
          <a:solidFill>
            <a:schemeClr val="accent2">
              <a:lumMod val="75000"/>
            </a:schemeClr>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2400" dirty="0">
                <a:effectLst/>
                <a:latin typeface="Arial" panose="020B0604020202020204" pitchFamily="34" charset="0"/>
                <a:ea typeface="Calibri" panose="020F0502020204030204" pitchFamily="34" charset="0"/>
                <a:cs typeface="Arial" panose="020B0604020202020204" pitchFamily="34" charset="0"/>
              </a:rPr>
              <a:t>81% said their PADR helped them agree on clear work objectives</a:t>
            </a:r>
          </a:p>
        </p:txBody>
      </p:sp>
      <p:sp>
        <p:nvSpPr>
          <p:cNvPr id="8" name="Rounded Rectangle 7"/>
          <p:cNvSpPr/>
          <p:nvPr/>
        </p:nvSpPr>
        <p:spPr>
          <a:xfrm>
            <a:off x="517682" y="4033076"/>
            <a:ext cx="3534629" cy="1609725"/>
          </a:xfrm>
          <a:prstGeom prst="roundRect">
            <a:avLst/>
          </a:prstGeom>
          <a:solidFill>
            <a:srgbClr val="FF0000"/>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2400" dirty="0">
                <a:effectLst/>
                <a:latin typeface="Arial" panose="020B0604020202020204" pitchFamily="34" charset="0"/>
                <a:ea typeface="Calibri" panose="020F0502020204030204" pitchFamily="34" charset="0"/>
                <a:cs typeface="Arial" panose="020B0604020202020204" pitchFamily="34" charset="0"/>
              </a:rPr>
              <a:t>66% said they felt their review left feeling valued by the organisation </a:t>
            </a:r>
          </a:p>
        </p:txBody>
      </p:sp>
      <p:sp>
        <p:nvSpPr>
          <p:cNvPr id="9" name="Rounded Rectangle 8"/>
          <p:cNvSpPr/>
          <p:nvPr/>
        </p:nvSpPr>
        <p:spPr>
          <a:xfrm>
            <a:off x="8281053" y="3264171"/>
            <a:ext cx="3497543" cy="2378630"/>
          </a:xfrm>
          <a:prstGeom prst="roundRect">
            <a:avLst/>
          </a:prstGeom>
          <a:solidFill>
            <a:schemeClr val="accent5">
              <a:lumMod val="50000"/>
            </a:schemeClr>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2400" dirty="0" smtClean="0">
                <a:effectLst/>
                <a:latin typeface="Arial" panose="020B0604020202020204" pitchFamily="34" charset="0"/>
                <a:ea typeface="Calibri" panose="020F0502020204030204" pitchFamily="34" charset="0"/>
                <a:cs typeface="Arial" panose="020B0604020202020204" pitchFamily="34" charset="0"/>
              </a:rPr>
              <a:t>48</a:t>
            </a:r>
            <a:r>
              <a:rPr lang="en-GB" sz="2400" dirty="0">
                <a:effectLst/>
                <a:latin typeface="Arial" panose="020B0604020202020204" pitchFamily="34" charset="0"/>
                <a:ea typeface="Calibri" panose="020F0502020204030204" pitchFamily="34" charset="0"/>
                <a:cs typeface="Arial" panose="020B0604020202020204" pitchFamily="34" charset="0"/>
              </a:rPr>
              <a:t>% agreed their training, learning &amp; development has helped them do their job </a:t>
            </a:r>
            <a:r>
              <a:rPr lang="en-GB" sz="2400" dirty="0" smtClean="0">
                <a:effectLst/>
                <a:latin typeface="Arial" panose="020B0604020202020204" pitchFamily="34" charset="0"/>
                <a:ea typeface="Calibri" panose="020F0502020204030204" pitchFamily="34" charset="0"/>
                <a:cs typeface="Arial" panose="020B0604020202020204" pitchFamily="34" charset="0"/>
              </a:rPr>
              <a:t>better</a:t>
            </a:r>
            <a:endParaRPr lang="en-GB" sz="2400" dirty="0">
              <a:effectLst/>
              <a:latin typeface="Arial" panose="020B0604020202020204" pitchFamily="34" charset="0"/>
              <a:ea typeface="Calibri" panose="020F0502020204030204" pitchFamily="34" charset="0"/>
              <a:cs typeface="Arial" panose="020B0604020202020204" pitchFamily="34" charset="0"/>
            </a:endParaRPr>
          </a:p>
        </p:txBody>
      </p:sp>
      <p:sp>
        <p:nvSpPr>
          <p:cNvPr id="10" name="Rounded Rectangle 9"/>
          <p:cNvSpPr/>
          <p:nvPr/>
        </p:nvSpPr>
        <p:spPr>
          <a:xfrm>
            <a:off x="4607746" y="1526359"/>
            <a:ext cx="3110853" cy="1638300"/>
          </a:xfrm>
          <a:prstGeom prst="roundRect">
            <a:avLst/>
          </a:prstGeom>
          <a:solidFill>
            <a:srgbClr val="7030A0"/>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2400" dirty="0">
                <a:effectLst/>
                <a:latin typeface="Arial" panose="020B0604020202020204" pitchFamily="34" charset="0"/>
                <a:ea typeface="Calibri" panose="020F0502020204030204" pitchFamily="34" charset="0"/>
                <a:cs typeface="Arial" panose="020B0604020202020204" pitchFamily="34" charset="0"/>
              </a:rPr>
              <a:t>88% of our Workforce had </a:t>
            </a:r>
            <a:r>
              <a:rPr lang="en-GB" sz="2400" dirty="0" smtClean="0">
                <a:effectLst/>
                <a:latin typeface="Arial" panose="020B0604020202020204" pitchFamily="34" charset="0"/>
                <a:ea typeface="Calibri" panose="020F0502020204030204" pitchFamily="34" charset="0"/>
                <a:cs typeface="Arial" panose="020B0604020202020204" pitchFamily="34" charset="0"/>
              </a:rPr>
              <a:t/>
            </a:r>
            <a:br>
              <a:rPr lang="en-GB" sz="2400" dirty="0" smtClean="0">
                <a:effectLst/>
                <a:latin typeface="Arial" panose="020B0604020202020204" pitchFamily="34" charset="0"/>
                <a:ea typeface="Calibri" panose="020F0502020204030204" pitchFamily="34" charset="0"/>
                <a:cs typeface="Arial" panose="020B0604020202020204" pitchFamily="34" charset="0"/>
              </a:rPr>
            </a:br>
            <a:r>
              <a:rPr lang="en-GB" sz="2400" dirty="0" smtClean="0">
                <a:effectLst/>
                <a:latin typeface="Arial" panose="020B0604020202020204" pitchFamily="34" charset="0"/>
                <a:ea typeface="Calibri" panose="020F0502020204030204" pitchFamily="34" charset="0"/>
                <a:cs typeface="Arial" panose="020B0604020202020204" pitchFamily="34" charset="0"/>
              </a:rPr>
              <a:t>their </a:t>
            </a:r>
            <a:r>
              <a:rPr lang="en-GB" sz="2400" dirty="0">
                <a:effectLst/>
                <a:latin typeface="Arial" panose="020B0604020202020204" pitchFamily="34" charset="0"/>
                <a:ea typeface="Calibri" panose="020F0502020204030204" pitchFamily="34" charset="0"/>
                <a:cs typeface="Arial" panose="020B0604020202020204" pitchFamily="34" charset="0"/>
              </a:rPr>
              <a:t>PADR </a:t>
            </a:r>
            <a:endParaRPr lang="en-GB" sz="1100" dirty="0">
              <a:effectLst/>
              <a:latin typeface="Arial" panose="020B0604020202020204" pitchFamily="34" charset="0"/>
              <a:ea typeface="Calibri" panose="020F0502020204030204" pitchFamily="34" charset="0"/>
              <a:cs typeface="Arial" panose="020B0604020202020204" pitchFamily="34" charset="0"/>
            </a:endParaRPr>
          </a:p>
        </p:txBody>
      </p:sp>
      <p:sp>
        <p:nvSpPr>
          <p:cNvPr id="11" name="Rounded Rectangle 10"/>
          <p:cNvSpPr/>
          <p:nvPr/>
        </p:nvSpPr>
        <p:spPr>
          <a:xfrm>
            <a:off x="4550345" y="4091788"/>
            <a:ext cx="3207183" cy="1492299"/>
          </a:xfrm>
          <a:prstGeom prst="roundRect">
            <a:avLst/>
          </a:prstGeom>
          <a:solidFill>
            <a:srgbClr val="00B0F0"/>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2400" dirty="0">
                <a:effectLst/>
                <a:latin typeface="Arial" panose="020B0604020202020204" pitchFamily="34" charset="0"/>
                <a:ea typeface="Calibri" panose="020F0502020204030204" pitchFamily="34" charset="0"/>
                <a:cs typeface="Arial" panose="020B0604020202020204" pitchFamily="34" charset="0"/>
              </a:rPr>
              <a:t>53% felt it would help improve how they did their job</a:t>
            </a:r>
          </a:p>
        </p:txBody>
      </p:sp>
      <p:sp>
        <p:nvSpPr>
          <p:cNvPr id="12" name="Oval 11"/>
          <p:cNvSpPr/>
          <p:nvPr/>
        </p:nvSpPr>
        <p:spPr>
          <a:xfrm>
            <a:off x="779043" y="1212295"/>
            <a:ext cx="3011906" cy="2276475"/>
          </a:xfrm>
          <a:prstGeom prst="ellipse">
            <a:avLst/>
          </a:prstGeom>
          <a:ln>
            <a:noFill/>
          </a:ln>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sz="3600" b="1" dirty="0">
                <a:effectLst/>
                <a:latin typeface="Arial" panose="020B0604020202020204" pitchFamily="34" charset="0"/>
                <a:ea typeface="Calibri" panose="020F0502020204030204" pitchFamily="34" charset="0"/>
                <a:cs typeface="Times New Roman" panose="02020603050405020304" pitchFamily="18" charset="0"/>
              </a:rPr>
              <a:t>What </a:t>
            </a:r>
            <a:r>
              <a:rPr lang="en-GB" sz="3600" b="1" dirty="0" smtClean="0">
                <a:latin typeface="Arial" panose="020B0604020202020204" pitchFamily="34" charset="0"/>
                <a:ea typeface="Calibri" panose="020F0502020204030204" pitchFamily="34" charset="0"/>
                <a:cs typeface="Times New Roman" panose="02020603050405020304" pitchFamily="18" charset="0"/>
              </a:rPr>
              <a:t>did we </a:t>
            </a:r>
            <a:r>
              <a:rPr lang="en-GB" sz="3600" b="1" dirty="0" smtClean="0">
                <a:effectLst/>
                <a:latin typeface="Arial" panose="020B0604020202020204" pitchFamily="34" charset="0"/>
                <a:ea typeface="Calibri" panose="020F0502020204030204" pitchFamily="34" charset="0"/>
                <a:cs typeface="Times New Roman" panose="02020603050405020304" pitchFamily="18" charset="0"/>
              </a:rPr>
              <a:t>say</a:t>
            </a:r>
            <a:r>
              <a:rPr lang="en-GB" sz="3600" b="1" dirty="0">
                <a:effectLst/>
                <a:latin typeface="Arial" panose="020B0604020202020204" pitchFamily="34" charset="0"/>
                <a:ea typeface="Calibri" panose="020F0502020204030204" pitchFamily="34" charset="0"/>
                <a:cs typeface="Times New Roman" panose="02020603050405020304" pitchFamily="18" charset="0"/>
              </a:rPr>
              <a:t>?  </a:t>
            </a:r>
            <a:endParaRPr lang="en-GB" sz="36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93870205"/>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ox(out)">
                                      <p:cBhvr>
                                        <p:cTn id="7" dur="1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ox(out)">
                                      <p:cBhvr>
                                        <p:cTn id="12" dur="1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ox(out)">
                                      <p:cBhvr>
                                        <p:cTn id="17" dur="1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ox(out)">
                                      <p:cBhvr>
                                        <p:cTn id="22" dur="10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ox(out)">
                                      <p:cBhvr>
                                        <p:cTn id="2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329083" y="254781"/>
            <a:ext cx="5043328" cy="825500"/>
          </a:xfrm>
        </p:spPr>
        <p:txBody>
          <a:bodyPr/>
          <a:lstStyle/>
          <a:p>
            <a:r>
              <a:rPr lang="en-GB" sz="4000" dirty="0" smtClean="0">
                <a:solidFill>
                  <a:srgbClr val="002060"/>
                </a:solidFill>
              </a:rPr>
              <a:t>Influences </a:t>
            </a:r>
            <a:r>
              <a:rPr lang="en-GB" sz="4000" dirty="0">
                <a:solidFill>
                  <a:srgbClr val="002060"/>
                </a:solidFill>
              </a:rPr>
              <a:t>on </a:t>
            </a:r>
            <a:r>
              <a:rPr lang="en-GB" sz="4000" dirty="0" smtClean="0">
                <a:solidFill>
                  <a:srgbClr val="002060"/>
                </a:solidFill>
              </a:rPr>
              <a:t>PADR</a:t>
            </a:r>
            <a:endParaRPr lang="en-GB" sz="4000" dirty="0">
              <a:solidFill>
                <a:srgbClr val="002060"/>
              </a:solidFill>
            </a:endParaRPr>
          </a:p>
        </p:txBody>
      </p:sp>
      <p:sp>
        <p:nvSpPr>
          <p:cNvPr id="3" name="Content Placeholder 2"/>
          <p:cNvSpPr>
            <a:spLocks noGrp="1"/>
          </p:cNvSpPr>
          <p:nvPr>
            <p:ph idx="1"/>
          </p:nvPr>
        </p:nvSpPr>
        <p:spPr>
          <a:xfrm>
            <a:off x="377989" y="1080281"/>
            <a:ext cx="4994422" cy="1236199"/>
          </a:xfrm>
        </p:spPr>
        <p:txBody>
          <a:bodyPr/>
          <a:lstStyle/>
          <a:p>
            <a:r>
              <a:rPr lang="en-GB" sz="2800" dirty="0" smtClean="0">
                <a:solidFill>
                  <a:srgbClr val="002060"/>
                </a:solidFill>
              </a:rPr>
              <a:t>Sickness</a:t>
            </a:r>
          </a:p>
          <a:p>
            <a:r>
              <a:rPr lang="en-GB" sz="2800" dirty="0" smtClean="0">
                <a:solidFill>
                  <a:srgbClr val="002060"/>
                </a:solidFill>
              </a:rPr>
              <a:t>Maternity/ Paternity Leave</a:t>
            </a:r>
          </a:p>
          <a:p>
            <a:endParaRPr lang="en-GB" sz="2800" b="1" dirty="0" smtClean="0">
              <a:solidFill>
                <a:schemeClr val="tx1"/>
              </a:solidFill>
            </a:endParaRPr>
          </a:p>
          <a:p>
            <a:endParaRPr lang="en-GB" sz="2800" b="1" dirty="0">
              <a:solidFill>
                <a:schemeClr val="tx1"/>
              </a:solidFill>
            </a:endParaRPr>
          </a:p>
          <a:p>
            <a:pPr marL="0" indent="0">
              <a:buNone/>
            </a:pPr>
            <a:endParaRPr lang="en-GB" sz="2800" b="1" dirty="0">
              <a:solidFill>
                <a:schemeClr val="tx1"/>
              </a:solidFill>
            </a:endParaRPr>
          </a:p>
          <a:p>
            <a:pPr marL="0" indent="0">
              <a:buNone/>
            </a:pPr>
            <a:endParaRPr lang="en-GB" sz="2800" b="1" dirty="0">
              <a:solidFill>
                <a:schemeClr val="tx1"/>
              </a:solidFill>
            </a:endParaRPr>
          </a:p>
        </p:txBody>
      </p:sp>
      <p:sp>
        <p:nvSpPr>
          <p:cNvPr id="7" name="Rounded Rectangular Callout 6"/>
          <p:cNvSpPr/>
          <p:nvPr/>
        </p:nvSpPr>
        <p:spPr>
          <a:xfrm>
            <a:off x="5754414" y="4020207"/>
            <a:ext cx="5046516" cy="1808965"/>
          </a:xfrm>
          <a:prstGeom prst="wedgeRoundRectCallout">
            <a:avLst>
              <a:gd name="adj1" fmla="val -86798"/>
              <a:gd name="adj2" fmla="val -1287"/>
              <a:gd name="adj3" fmla="val 16667"/>
            </a:avLst>
          </a:prstGeom>
          <a:solidFill>
            <a:srgbClr val="92D05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solidFill>
                  <a:schemeClr val="bg1"/>
                </a:solidFill>
              </a:rPr>
              <a:t>* TOP TIP *</a:t>
            </a:r>
          </a:p>
          <a:p>
            <a:pPr algn="ctr"/>
            <a:r>
              <a:rPr lang="en-GB" sz="2000" dirty="0">
                <a:solidFill>
                  <a:schemeClr val="bg1"/>
                </a:solidFill>
              </a:rPr>
              <a:t>Overcome reluctance to participate by explaining the benefits of an effective </a:t>
            </a:r>
            <a:r>
              <a:rPr lang="en-GB" sz="2000" dirty="0" smtClean="0">
                <a:solidFill>
                  <a:schemeClr val="bg1"/>
                </a:solidFill>
              </a:rPr>
              <a:t>PADR.</a:t>
            </a:r>
            <a:endParaRPr lang="en-GB" sz="2000" dirty="0">
              <a:solidFill>
                <a:schemeClr val="bg1"/>
              </a:solidFill>
            </a:endParaRPr>
          </a:p>
          <a:p>
            <a:pPr algn="ctr"/>
            <a:r>
              <a:rPr lang="en-GB" sz="2000" dirty="0">
                <a:solidFill>
                  <a:schemeClr val="bg1"/>
                </a:solidFill>
              </a:rPr>
              <a:t> </a:t>
            </a:r>
            <a:r>
              <a:rPr lang="en-GB" sz="2000" dirty="0" smtClean="0">
                <a:solidFill>
                  <a:schemeClr val="bg1"/>
                </a:solidFill>
              </a:rPr>
              <a:t> </a:t>
            </a:r>
            <a:r>
              <a:rPr lang="en-GB" sz="2000" dirty="0">
                <a:solidFill>
                  <a:schemeClr val="bg1"/>
                </a:solidFill>
              </a:rPr>
              <a:t>PADR is mandatory  but it is not just  a ‘tick box’  - MAKE IT </a:t>
            </a:r>
            <a:r>
              <a:rPr lang="en-GB" sz="2000" dirty="0" smtClean="0">
                <a:solidFill>
                  <a:schemeClr val="bg1"/>
                </a:solidFill>
              </a:rPr>
              <a:t>MEANINGFUL</a:t>
            </a:r>
            <a:endParaRPr lang="en-GB" sz="2000" dirty="0">
              <a:solidFill>
                <a:schemeClr val="bg1"/>
              </a:solidFill>
            </a:endParaRPr>
          </a:p>
        </p:txBody>
      </p:sp>
      <p:sp>
        <p:nvSpPr>
          <p:cNvPr id="9" name="Rounded Rectangular Callout 8"/>
          <p:cNvSpPr/>
          <p:nvPr/>
        </p:nvSpPr>
        <p:spPr>
          <a:xfrm>
            <a:off x="7709338" y="667531"/>
            <a:ext cx="3785274" cy="2832414"/>
          </a:xfrm>
          <a:prstGeom prst="wedgeRoundRectCallout">
            <a:avLst>
              <a:gd name="adj1" fmla="val -121159"/>
              <a:gd name="adj2" fmla="val -17742"/>
              <a:gd name="adj3" fmla="val 16667"/>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solidFill>
                  <a:schemeClr val="bg1"/>
                </a:solidFill>
              </a:rPr>
              <a:t>* TOP TIP *</a:t>
            </a:r>
          </a:p>
          <a:p>
            <a:pPr algn="ctr"/>
            <a:r>
              <a:rPr lang="en-GB" sz="2000" dirty="0" smtClean="0">
                <a:solidFill>
                  <a:schemeClr val="bg1"/>
                </a:solidFill>
              </a:rPr>
              <a:t>If sickness absence, maternity/paternity leave is planned during the time a PADR is due – plan to complete before the absence to ensure compliance &amp; PAY PROGRESSION are not missed.  </a:t>
            </a:r>
            <a:endParaRPr lang="en-GB" sz="2000" dirty="0">
              <a:solidFill>
                <a:schemeClr val="bg1"/>
              </a:solidFill>
            </a:endParaRPr>
          </a:p>
        </p:txBody>
      </p:sp>
      <p:sp>
        <p:nvSpPr>
          <p:cNvPr id="6" name="Content Placeholder 2"/>
          <p:cNvSpPr txBox="1">
            <a:spLocks/>
          </p:cNvSpPr>
          <p:nvPr/>
        </p:nvSpPr>
        <p:spPr>
          <a:xfrm>
            <a:off x="377989" y="2086121"/>
            <a:ext cx="4994422" cy="4748891"/>
          </a:xfrm>
          <a:prstGeom prst="rect">
            <a:avLst/>
          </a:prstGeom>
        </p:spPr>
        <p:txBody>
          <a:bodyPr/>
          <a:lstStyle>
            <a:lvl1pPr marL="342900" indent="-342900" algn="l" defTabSz="914400" rtl="0" eaLnBrk="1" latinLnBrk="0" hangingPunct="1">
              <a:spcBef>
                <a:spcPct val="20000"/>
              </a:spcBef>
              <a:buFont typeface="Wingdings" pitchFamily="2" charset="2"/>
              <a:buChar char="§"/>
              <a:defRPr sz="2400" kern="1200">
                <a:solidFill>
                  <a:schemeClr val="accent1">
                    <a:lumMod val="75000"/>
                  </a:schemeClr>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000" kern="1200">
                <a:solidFill>
                  <a:schemeClr val="accent5"/>
                </a:solidFill>
                <a:latin typeface="Arial" pitchFamily="34" charset="0"/>
                <a:ea typeface="+mn-ea"/>
                <a:cs typeface="Arial" pitchFamily="34" charset="0"/>
              </a:defRPr>
            </a:lvl2pPr>
            <a:lvl3pPr marL="1143000" indent="-228600" algn="l" defTabSz="914400" rtl="0" eaLnBrk="1" latinLnBrk="0" hangingPunct="1">
              <a:spcBef>
                <a:spcPct val="20000"/>
              </a:spcBef>
              <a:buFont typeface="Courier New" pitchFamily="49" charset="0"/>
              <a:buChar char="o"/>
              <a:defRPr sz="1800" kern="1200">
                <a:solidFill>
                  <a:schemeClr val="accent1">
                    <a:lumMod val="75000"/>
                  </a:schemeClr>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600" kern="1200">
                <a:solidFill>
                  <a:schemeClr val="accent5"/>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accent1">
                    <a:lumMod val="7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2800" dirty="0" smtClean="0">
                <a:solidFill>
                  <a:srgbClr val="002060"/>
                </a:solidFill>
              </a:rPr>
              <a:t>Team dynamics</a:t>
            </a:r>
          </a:p>
          <a:p>
            <a:r>
              <a:rPr lang="en-GB" sz="2800" dirty="0" smtClean="0">
                <a:solidFill>
                  <a:srgbClr val="002060"/>
                </a:solidFill>
              </a:rPr>
              <a:t>Changes</a:t>
            </a:r>
          </a:p>
          <a:p>
            <a:r>
              <a:rPr lang="en-GB" sz="2800" dirty="0" smtClean="0">
                <a:solidFill>
                  <a:srgbClr val="002060"/>
                </a:solidFill>
              </a:rPr>
              <a:t>Workload</a:t>
            </a:r>
          </a:p>
          <a:p>
            <a:r>
              <a:rPr lang="en-GB" sz="2800" dirty="0" smtClean="0">
                <a:solidFill>
                  <a:srgbClr val="002060"/>
                </a:solidFill>
              </a:rPr>
              <a:t>Role clarity</a:t>
            </a:r>
          </a:p>
          <a:p>
            <a:r>
              <a:rPr lang="en-GB" sz="2800" dirty="0" smtClean="0">
                <a:solidFill>
                  <a:srgbClr val="002060"/>
                </a:solidFill>
              </a:rPr>
              <a:t>Job satisfaction</a:t>
            </a:r>
          </a:p>
          <a:p>
            <a:r>
              <a:rPr lang="en-GB" sz="2800" dirty="0" smtClean="0">
                <a:solidFill>
                  <a:srgbClr val="002060"/>
                </a:solidFill>
              </a:rPr>
              <a:t>Career aspirations</a:t>
            </a:r>
          </a:p>
          <a:p>
            <a:r>
              <a:rPr lang="en-GB" sz="2800" dirty="0" smtClean="0">
                <a:solidFill>
                  <a:srgbClr val="002060"/>
                </a:solidFill>
              </a:rPr>
              <a:t>…&amp;…?</a:t>
            </a:r>
          </a:p>
          <a:p>
            <a:endParaRPr lang="en-GB" sz="2800" b="1" dirty="0" smtClean="0">
              <a:solidFill>
                <a:schemeClr val="tx1"/>
              </a:solidFill>
            </a:endParaRPr>
          </a:p>
          <a:p>
            <a:endParaRPr lang="en-GB" sz="2800" b="1" dirty="0" smtClean="0">
              <a:solidFill>
                <a:schemeClr val="tx1"/>
              </a:solidFill>
            </a:endParaRPr>
          </a:p>
          <a:p>
            <a:pPr marL="0" indent="0">
              <a:buFont typeface="Wingdings" pitchFamily="2" charset="2"/>
              <a:buNone/>
            </a:pPr>
            <a:endParaRPr lang="en-GB" sz="2800" b="1" dirty="0" smtClean="0">
              <a:solidFill>
                <a:schemeClr val="tx1"/>
              </a:solidFill>
            </a:endParaRPr>
          </a:p>
          <a:p>
            <a:pPr marL="0" indent="0">
              <a:buFont typeface="Wingdings" pitchFamily="2" charset="2"/>
              <a:buNone/>
            </a:pPr>
            <a:endParaRPr lang="en-GB" sz="2800" b="1" dirty="0">
              <a:solidFill>
                <a:schemeClr val="tx1"/>
              </a:solidFill>
            </a:endParaRPr>
          </a:p>
        </p:txBody>
      </p:sp>
    </p:spTree>
    <p:extLst>
      <p:ext uri="{BB962C8B-B14F-4D97-AF65-F5344CB8AC3E}">
        <p14:creationId xmlns:p14="http://schemas.microsoft.com/office/powerpoint/2010/main" val="3674521606"/>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left)">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wipe(left)">
                                      <p:cBhvr>
                                        <p:cTn id="27" dur="500"/>
                                        <p:tgtEl>
                                          <p:spTgt spid="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6">
                                            <p:txEl>
                                              <p:pRg st="1" end="1"/>
                                            </p:txEl>
                                          </p:spTgt>
                                        </p:tgtEl>
                                        <p:attrNameLst>
                                          <p:attrName>style.visibility</p:attrName>
                                        </p:attrNameLst>
                                      </p:cBhvr>
                                      <p:to>
                                        <p:strVal val="visible"/>
                                      </p:to>
                                    </p:set>
                                    <p:animEffect transition="in" filter="wipe(left)">
                                      <p:cBhvr>
                                        <p:cTn id="32" dur="500"/>
                                        <p:tgtEl>
                                          <p:spTgt spid="6">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6">
                                            <p:txEl>
                                              <p:pRg st="2" end="2"/>
                                            </p:txEl>
                                          </p:spTgt>
                                        </p:tgtEl>
                                        <p:attrNameLst>
                                          <p:attrName>style.visibility</p:attrName>
                                        </p:attrNameLst>
                                      </p:cBhvr>
                                      <p:to>
                                        <p:strVal val="visible"/>
                                      </p:to>
                                    </p:set>
                                    <p:animEffect transition="in" filter="wipe(left)">
                                      <p:cBhvr>
                                        <p:cTn id="37" dur="500"/>
                                        <p:tgtEl>
                                          <p:spTgt spid="6">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6">
                                            <p:txEl>
                                              <p:pRg st="3" end="3"/>
                                            </p:txEl>
                                          </p:spTgt>
                                        </p:tgtEl>
                                        <p:attrNameLst>
                                          <p:attrName>style.visibility</p:attrName>
                                        </p:attrNameLst>
                                      </p:cBhvr>
                                      <p:to>
                                        <p:strVal val="visible"/>
                                      </p:to>
                                    </p:set>
                                    <p:animEffect transition="in" filter="wipe(left)">
                                      <p:cBhvr>
                                        <p:cTn id="42" dur="500"/>
                                        <p:tgtEl>
                                          <p:spTgt spid="6">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6">
                                            <p:txEl>
                                              <p:pRg st="4" end="4"/>
                                            </p:txEl>
                                          </p:spTgt>
                                        </p:tgtEl>
                                        <p:attrNameLst>
                                          <p:attrName>style.visibility</p:attrName>
                                        </p:attrNameLst>
                                      </p:cBhvr>
                                      <p:to>
                                        <p:strVal val="visible"/>
                                      </p:to>
                                    </p:set>
                                    <p:animEffect transition="in" filter="wipe(left)">
                                      <p:cBhvr>
                                        <p:cTn id="47" dur="500"/>
                                        <p:tgtEl>
                                          <p:spTgt spid="6">
                                            <p:txEl>
                                              <p:pRg st="4" end="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6">
                                            <p:txEl>
                                              <p:pRg st="5" end="5"/>
                                            </p:txEl>
                                          </p:spTgt>
                                        </p:tgtEl>
                                        <p:attrNameLst>
                                          <p:attrName>style.visibility</p:attrName>
                                        </p:attrNameLst>
                                      </p:cBhvr>
                                      <p:to>
                                        <p:strVal val="visible"/>
                                      </p:to>
                                    </p:set>
                                    <p:animEffect transition="in" filter="wipe(left)">
                                      <p:cBhvr>
                                        <p:cTn id="52" dur="500"/>
                                        <p:tgtEl>
                                          <p:spTgt spid="6">
                                            <p:txEl>
                                              <p:pRg st="5" end="5"/>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6">
                                            <p:txEl>
                                              <p:pRg st="6" end="6"/>
                                            </p:txEl>
                                          </p:spTgt>
                                        </p:tgtEl>
                                        <p:attrNameLst>
                                          <p:attrName>style.visibility</p:attrName>
                                        </p:attrNameLst>
                                      </p:cBhvr>
                                      <p:to>
                                        <p:strVal val="visible"/>
                                      </p:to>
                                    </p:set>
                                    <p:animEffect transition="in" filter="wipe(left)">
                                      <p:cBhvr>
                                        <p:cTn id="57" dur="500"/>
                                        <p:tgtEl>
                                          <p:spTgt spid="6">
                                            <p:txEl>
                                              <p:pRg st="6" end="6"/>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7"/>
                                        </p:tgtEl>
                                        <p:attrNameLst>
                                          <p:attrName>style.visibility</p:attrName>
                                        </p:attrNameLst>
                                      </p:cBhvr>
                                      <p:to>
                                        <p:strVal val="visible"/>
                                      </p:to>
                                    </p:set>
                                    <p:animEffect transition="in" filter="wipe(left)">
                                      <p:cBhvr>
                                        <p:cTn id="6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7" grpId="0" animBg="1"/>
      <p:bldP spid="9" grpId="0" animBg="1"/>
      <p:bldP spid="6"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2286000"/>
            <a:ext cx="12192000" cy="1446550"/>
          </a:xfrm>
          <a:prstGeom prst="rect">
            <a:avLst/>
          </a:prstGeom>
          <a:noFill/>
        </p:spPr>
        <p:txBody>
          <a:bodyPr wrap="square" rtlCol="0">
            <a:spAutoFit/>
          </a:bodyPr>
          <a:lstStyle/>
          <a:p>
            <a:pPr algn="ctr"/>
            <a:r>
              <a:rPr lang="en-GB" sz="8800" b="1" dirty="0" smtClean="0">
                <a:solidFill>
                  <a:srgbClr val="002060"/>
                </a:solidFill>
              </a:rPr>
              <a:t>The PADR Process</a:t>
            </a:r>
            <a:endParaRPr lang="en-GB" sz="8800" b="1" dirty="0">
              <a:solidFill>
                <a:srgbClr val="002060"/>
              </a:solidFill>
            </a:endParaRPr>
          </a:p>
        </p:txBody>
      </p:sp>
    </p:spTree>
    <p:extLst>
      <p:ext uri="{BB962C8B-B14F-4D97-AF65-F5344CB8AC3E}">
        <p14:creationId xmlns:p14="http://schemas.microsoft.com/office/powerpoint/2010/main" val="3689964048"/>
      </p:ext>
    </p:extLst>
  </p:cSld>
  <p:clrMapOvr>
    <a:masterClrMapping/>
  </p:clrMapOvr>
  <p:transition spd="slow">
    <p:fade thruBlk="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 name="Rounded Rectangle 8"/>
          <p:cNvSpPr/>
          <p:nvPr/>
        </p:nvSpPr>
        <p:spPr>
          <a:xfrm>
            <a:off x="8013843" y="931086"/>
            <a:ext cx="3873357" cy="4741051"/>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a:p>
        </p:txBody>
      </p:sp>
      <p:sp>
        <p:nvSpPr>
          <p:cNvPr id="8" name="Rounded Rectangle 7"/>
          <p:cNvSpPr/>
          <p:nvPr/>
        </p:nvSpPr>
        <p:spPr>
          <a:xfrm>
            <a:off x="832227" y="862558"/>
            <a:ext cx="3960652" cy="4878105"/>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GB"/>
          </a:p>
        </p:txBody>
      </p:sp>
      <p:sp>
        <p:nvSpPr>
          <p:cNvPr id="2" name="Title 1"/>
          <p:cNvSpPr>
            <a:spLocks noGrp="1"/>
          </p:cNvSpPr>
          <p:nvPr>
            <p:ph type="title"/>
          </p:nvPr>
        </p:nvSpPr>
        <p:spPr>
          <a:xfrm>
            <a:off x="609600" y="274638"/>
            <a:ext cx="10972800" cy="368654"/>
          </a:xfrm>
        </p:spPr>
        <p:txBody>
          <a:bodyPr/>
          <a:lstStyle/>
          <a:p>
            <a:r>
              <a:rPr lang="en-GB" sz="1800" dirty="0"/>
              <a:t>	</a:t>
            </a:r>
            <a:r>
              <a:rPr lang="en-GB" sz="1800" dirty="0" smtClean="0"/>
              <a:t>								</a:t>
            </a:r>
            <a:r>
              <a:rPr lang="en-GB" sz="2400" dirty="0"/>
              <a:t/>
            </a:r>
            <a:br>
              <a:rPr lang="en-GB" sz="2400" dirty="0"/>
            </a:br>
            <a:r>
              <a:rPr lang="en-GB" sz="2400" dirty="0">
                <a:solidFill>
                  <a:srgbClr val="002060"/>
                </a:solidFill>
              </a:rPr>
              <a:t/>
            </a:r>
            <a:br>
              <a:rPr lang="en-GB" sz="2400" dirty="0">
                <a:solidFill>
                  <a:srgbClr val="002060"/>
                </a:solidFill>
              </a:rPr>
            </a:br>
            <a:r>
              <a:rPr lang="en-GB" sz="2400" dirty="0" smtClean="0">
                <a:solidFill>
                  <a:srgbClr val="002060"/>
                </a:solidFill>
              </a:rPr>
              <a:t>								      </a:t>
            </a:r>
            <a:r>
              <a:rPr lang="en-GB" sz="2800" dirty="0" smtClean="0">
                <a:solidFill>
                  <a:srgbClr val="002060"/>
                </a:solidFill>
              </a:rPr>
              <a:t>Existing Staff</a:t>
            </a:r>
            <a:r>
              <a:rPr lang="en-GB" sz="2400" dirty="0" smtClean="0">
                <a:solidFill>
                  <a:srgbClr val="002060"/>
                </a:solidFill>
              </a:rPr>
              <a:t>					</a:t>
            </a:r>
            <a:r>
              <a:rPr lang="en-GB" sz="2800" dirty="0" smtClean="0">
                <a:solidFill>
                  <a:srgbClr val="002060"/>
                </a:solidFill>
              </a:rPr>
              <a:t/>
            </a:r>
            <a:br>
              <a:rPr lang="en-GB" sz="2800" dirty="0" smtClean="0">
                <a:solidFill>
                  <a:srgbClr val="002060"/>
                </a:solidFill>
              </a:rPr>
            </a:br>
            <a:r>
              <a:rPr lang="en-GB" sz="2800" b="0" dirty="0" smtClean="0">
                <a:solidFill>
                  <a:srgbClr val="002060"/>
                </a:solidFill>
              </a:rPr>
              <a:t/>
            </a:r>
            <a:br>
              <a:rPr lang="en-GB" sz="2800" b="0" dirty="0" smtClean="0">
                <a:solidFill>
                  <a:srgbClr val="002060"/>
                </a:solidFill>
              </a:rPr>
            </a:br>
            <a:r>
              <a:rPr lang="en-GB" sz="2800" b="0" dirty="0" smtClean="0">
                <a:solidFill>
                  <a:srgbClr val="002060"/>
                </a:solidFill>
              </a:rPr>
              <a:t>					</a:t>
            </a:r>
            <a:r>
              <a:rPr lang="en-GB" sz="2800" b="0" dirty="0">
                <a:solidFill>
                  <a:srgbClr val="002060"/>
                </a:solidFill>
              </a:rPr>
              <a:t>	</a:t>
            </a:r>
            <a:r>
              <a:rPr lang="en-GB" sz="2800" b="0" dirty="0" smtClean="0">
                <a:solidFill>
                  <a:srgbClr val="002060"/>
                </a:solidFill>
              </a:rPr>
              <a:t>		     Annual Review</a:t>
            </a:r>
            <a:br>
              <a:rPr lang="en-GB" sz="2800" b="0" dirty="0" smtClean="0">
                <a:solidFill>
                  <a:srgbClr val="002060"/>
                </a:solidFill>
              </a:rPr>
            </a:br>
            <a:r>
              <a:rPr lang="en-GB" sz="2800" b="0" dirty="0" smtClean="0">
                <a:solidFill>
                  <a:srgbClr val="002060"/>
                </a:solidFill>
              </a:rPr>
              <a:t/>
            </a:r>
            <a:br>
              <a:rPr lang="en-GB" sz="2800" b="0" dirty="0" smtClean="0">
                <a:solidFill>
                  <a:srgbClr val="002060"/>
                </a:solidFill>
              </a:rPr>
            </a:br>
            <a:r>
              <a:rPr lang="en-GB" sz="2800" b="0" dirty="0">
                <a:solidFill>
                  <a:srgbClr val="002060"/>
                </a:solidFill>
              </a:rPr>
              <a:t/>
            </a:r>
            <a:br>
              <a:rPr lang="en-GB" sz="2800" b="0" dirty="0">
                <a:solidFill>
                  <a:srgbClr val="002060"/>
                </a:solidFill>
              </a:rPr>
            </a:br>
            <a:r>
              <a:rPr lang="en-GB" sz="2800" b="0" dirty="0">
                <a:solidFill>
                  <a:srgbClr val="002060"/>
                </a:solidFill>
              </a:rPr>
              <a:t/>
            </a:r>
            <a:br>
              <a:rPr lang="en-GB" sz="2800" b="0" dirty="0">
                <a:solidFill>
                  <a:srgbClr val="002060"/>
                </a:solidFill>
              </a:rPr>
            </a:br>
            <a:r>
              <a:rPr lang="en-GB" sz="2800" b="0" dirty="0" smtClean="0">
                <a:solidFill>
                  <a:srgbClr val="002060"/>
                </a:solidFill>
              </a:rPr>
              <a:t>								</a:t>
            </a:r>
            <a:r>
              <a:rPr lang="en-GB" sz="1800" b="0" dirty="0" smtClean="0">
                <a:solidFill>
                  <a:srgbClr val="002060"/>
                </a:solidFill>
              </a:rPr>
              <a:t/>
            </a:r>
            <a:br>
              <a:rPr lang="en-GB" sz="1800" b="0" dirty="0" smtClean="0">
                <a:solidFill>
                  <a:srgbClr val="002060"/>
                </a:solidFill>
              </a:rPr>
            </a:br>
            <a:r>
              <a:rPr lang="en-GB" sz="2800" b="0" dirty="0">
                <a:solidFill>
                  <a:srgbClr val="002060"/>
                </a:solidFill>
              </a:rPr>
              <a:t>	</a:t>
            </a:r>
            <a:r>
              <a:rPr lang="en-GB" sz="2800" b="0" dirty="0" smtClean="0">
                <a:solidFill>
                  <a:srgbClr val="002060"/>
                </a:solidFill>
              </a:rPr>
              <a:t>							     8-12 weeks before								      increment </a:t>
            </a:r>
            <a:r>
              <a:rPr lang="en-GB" sz="2800" b="0" dirty="0">
                <a:solidFill>
                  <a:srgbClr val="002060"/>
                </a:solidFill>
              </a:rPr>
              <a:t>date</a:t>
            </a:r>
          </a:p>
        </p:txBody>
      </p:sp>
      <p:sp>
        <p:nvSpPr>
          <p:cNvPr id="5" name="Content Placeholder 4"/>
          <p:cNvSpPr>
            <a:spLocks noGrp="1"/>
          </p:cNvSpPr>
          <p:nvPr>
            <p:ph idx="1"/>
          </p:nvPr>
        </p:nvSpPr>
        <p:spPr>
          <a:xfrm>
            <a:off x="834592" y="-185737"/>
            <a:ext cx="3926179" cy="6038576"/>
          </a:xfrm>
          <a:prstGeom prst="rect">
            <a:avLst/>
          </a:prstGeom>
        </p:spPr>
        <p:txBody>
          <a:bodyPr wrap="square">
            <a:spAutoFit/>
          </a:bodyPr>
          <a:lstStyle/>
          <a:p>
            <a:pPr algn="ctr"/>
            <a:endParaRPr lang="en-GB" sz="2800" dirty="0">
              <a:latin typeface="+mj-lt"/>
            </a:endParaRPr>
          </a:p>
          <a:p>
            <a:pPr algn="ctr"/>
            <a:endParaRPr lang="en-GB" sz="1600" dirty="0" smtClean="0"/>
          </a:p>
          <a:p>
            <a:pPr marL="0" indent="0" algn="ctr">
              <a:buNone/>
            </a:pPr>
            <a:endParaRPr lang="en-GB" sz="1600" dirty="0"/>
          </a:p>
          <a:p>
            <a:pPr marL="0" indent="0" algn="ctr">
              <a:buNone/>
            </a:pPr>
            <a:r>
              <a:rPr lang="en-GB" sz="2800" b="1" dirty="0" smtClean="0">
                <a:solidFill>
                  <a:srgbClr val="002060"/>
                </a:solidFill>
              </a:rPr>
              <a:t>New Staff</a:t>
            </a:r>
          </a:p>
          <a:p>
            <a:pPr marL="0" indent="0" algn="ctr">
              <a:buNone/>
            </a:pPr>
            <a:endParaRPr lang="en-GB" b="1" dirty="0" smtClean="0">
              <a:solidFill>
                <a:srgbClr val="002060"/>
              </a:solidFill>
            </a:endParaRPr>
          </a:p>
          <a:p>
            <a:pPr marL="0" indent="0" algn="ctr">
              <a:buNone/>
            </a:pPr>
            <a:r>
              <a:rPr lang="en-GB" sz="2800" dirty="0" smtClean="0">
                <a:solidFill>
                  <a:srgbClr val="002060"/>
                </a:solidFill>
              </a:rPr>
              <a:t>    6-12 weeks </a:t>
            </a:r>
          </a:p>
          <a:p>
            <a:pPr marL="0" indent="0" algn="ctr">
              <a:buNone/>
            </a:pPr>
            <a:r>
              <a:rPr lang="en-GB" sz="2800" dirty="0" smtClean="0">
                <a:solidFill>
                  <a:srgbClr val="002060"/>
                </a:solidFill>
              </a:rPr>
              <a:t>     from </a:t>
            </a:r>
            <a:r>
              <a:rPr lang="en-GB" sz="2800" dirty="0">
                <a:solidFill>
                  <a:srgbClr val="002060"/>
                </a:solidFill>
              </a:rPr>
              <a:t>starting </a:t>
            </a:r>
            <a:r>
              <a:rPr lang="en-GB" sz="2800" dirty="0" smtClean="0">
                <a:solidFill>
                  <a:srgbClr val="002060"/>
                </a:solidFill>
              </a:rPr>
              <a:t>post</a:t>
            </a:r>
          </a:p>
          <a:p>
            <a:pPr marL="0" indent="0" algn="ctr">
              <a:buNone/>
            </a:pPr>
            <a:endParaRPr lang="en-GB" sz="2800" dirty="0" smtClean="0">
              <a:solidFill>
                <a:srgbClr val="002060"/>
              </a:solidFill>
            </a:endParaRPr>
          </a:p>
          <a:p>
            <a:pPr marL="0" indent="0" algn="ctr">
              <a:buNone/>
            </a:pPr>
            <a:r>
              <a:rPr lang="en-GB" sz="2800" dirty="0" smtClean="0">
                <a:solidFill>
                  <a:srgbClr val="002060"/>
                </a:solidFill>
              </a:rPr>
              <a:t>  8-12 </a:t>
            </a:r>
            <a:r>
              <a:rPr lang="en-GB" sz="2800" dirty="0">
                <a:solidFill>
                  <a:srgbClr val="002060"/>
                </a:solidFill>
              </a:rPr>
              <a:t>weeks before </a:t>
            </a:r>
            <a:r>
              <a:rPr lang="en-GB" sz="2800" dirty="0" smtClean="0">
                <a:solidFill>
                  <a:srgbClr val="002060"/>
                </a:solidFill>
              </a:rPr>
              <a:t>   increment date</a:t>
            </a:r>
          </a:p>
          <a:p>
            <a:pPr algn="ctr"/>
            <a:endParaRPr lang="en-GB" sz="2800" dirty="0">
              <a:solidFill>
                <a:srgbClr val="002060"/>
              </a:solidFill>
            </a:endParaRPr>
          </a:p>
          <a:p>
            <a:pPr marL="0" indent="0" algn="ctr">
              <a:buNone/>
            </a:pPr>
            <a:r>
              <a:rPr lang="en-GB" sz="2800" dirty="0">
                <a:solidFill>
                  <a:srgbClr val="002060"/>
                </a:solidFill>
              </a:rPr>
              <a:t/>
            </a:r>
            <a:br>
              <a:rPr lang="en-GB" sz="2800" dirty="0">
                <a:solidFill>
                  <a:srgbClr val="002060"/>
                </a:solidFill>
              </a:rPr>
            </a:br>
            <a:r>
              <a:rPr lang="en-GB" sz="2800" dirty="0">
                <a:solidFill>
                  <a:srgbClr val="002060"/>
                </a:solidFill>
              </a:rPr>
              <a:t>Annual Review </a:t>
            </a:r>
          </a:p>
        </p:txBody>
      </p:sp>
      <p:pic>
        <p:nvPicPr>
          <p:cNvPr id="6" name="Content Placeholder 14"/>
          <p:cNvPicPr>
            <a:picLocks noChangeAspect="1"/>
          </p:cNvPicPr>
          <p:nvPr/>
        </p:nvPicPr>
        <p:blipFill>
          <a:blip r:embed="rId2">
            <a:duotone>
              <a:schemeClr val="bg2">
                <a:shade val="45000"/>
                <a:satMod val="135000"/>
              </a:schemeClr>
              <a:prstClr val="white"/>
            </a:duotone>
          </a:blip>
          <a:stretch>
            <a:fillRect/>
          </a:stretch>
        </p:blipFill>
        <p:spPr>
          <a:xfrm>
            <a:off x="5009168" y="3062987"/>
            <a:ext cx="2517486" cy="2976074"/>
          </a:xfrm>
          <a:prstGeom prst="rect">
            <a:avLst/>
          </a:prstGeom>
        </p:spPr>
      </p:pic>
      <p:pic>
        <p:nvPicPr>
          <p:cNvPr id="7" name="Picture 6"/>
          <p:cNvPicPr>
            <a:picLocks noChangeAspect="1"/>
          </p:cNvPicPr>
          <p:nvPr/>
        </p:nvPicPr>
        <p:blipFill>
          <a:blip r:embed="rId3">
            <a:duotone>
              <a:schemeClr val="accent1">
                <a:shade val="45000"/>
                <a:satMod val="135000"/>
              </a:schemeClr>
              <a:prstClr val="white"/>
            </a:duotone>
          </a:blip>
          <a:stretch>
            <a:fillRect/>
          </a:stretch>
        </p:blipFill>
        <p:spPr>
          <a:xfrm>
            <a:off x="4854116" y="931087"/>
            <a:ext cx="2898945" cy="1579001"/>
          </a:xfrm>
          <a:prstGeom prst="rect">
            <a:avLst/>
          </a:prstGeom>
        </p:spPr>
      </p:pic>
      <p:sp>
        <p:nvSpPr>
          <p:cNvPr id="11" name="Down Arrow 10"/>
          <p:cNvSpPr/>
          <p:nvPr/>
        </p:nvSpPr>
        <p:spPr>
          <a:xfrm>
            <a:off x="9695047" y="3000360"/>
            <a:ext cx="745001" cy="721569"/>
          </a:xfrm>
          <a:prstGeom prst="down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12" name="Down Arrow 11"/>
          <p:cNvSpPr/>
          <p:nvPr/>
        </p:nvSpPr>
        <p:spPr>
          <a:xfrm>
            <a:off x="2499359" y="2908562"/>
            <a:ext cx="611463" cy="452582"/>
          </a:xfrm>
          <a:prstGeom prst="down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13" name="Down Arrow 12"/>
          <p:cNvSpPr/>
          <p:nvPr/>
        </p:nvSpPr>
        <p:spPr>
          <a:xfrm>
            <a:off x="2510399" y="4551024"/>
            <a:ext cx="646605" cy="581891"/>
          </a:xfrm>
          <a:prstGeom prst="down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100417876"/>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animEffect transition="in" filter="wipe(left)">
                                      <p:cBhvr>
                                        <p:cTn id="7" dur="500"/>
                                        <p:tgtEl>
                                          <p:spTgt spid="5">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xEl>
                                              <p:pRg st="5" end="5"/>
                                            </p:txEl>
                                          </p:spTgt>
                                        </p:tgtEl>
                                        <p:attrNameLst>
                                          <p:attrName>style.visibility</p:attrName>
                                        </p:attrNameLst>
                                      </p:cBhvr>
                                      <p:to>
                                        <p:strVal val="visible"/>
                                      </p:to>
                                    </p:set>
                                    <p:animEffect transition="in" filter="wipe(left)">
                                      <p:cBhvr>
                                        <p:cTn id="12" dur="500"/>
                                        <p:tgtEl>
                                          <p:spTgt spid="5">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6" end="6"/>
                                            </p:txEl>
                                          </p:spTgt>
                                        </p:tgtEl>
                                        <p:attrNameLst>
                                          <p:attrName>style.visibility</p:attrName>
                                        </p:attrNameLst>
                                      </p:cBhvr>
                                      <p:to>
                                        <p:strVal val="visible"/>
                                      </p:to>
                                    </p:set>
                                    <p:animEffect transition="in" filter="wipe(left)">
                                      <p:cBhvr>
                                        <p:cTn id="17" dur="500"/>
                                        <p:tgtEl>
                                          <p:spTgt spid="5">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xEl>
                                              <p:pRg st="8" end="8"/>
                                            </p:txEl>
                                          </p:spTgt>
                                        </p:tgtEl>
                                        <p:attrNameLst>
                                          <p:attrName>style.visibility</p:attrName>
                                        </p:attrNameLst>
                                      </p:cBhvr>
                                      <p:to>
                                        <p:strVal val="visible"/>
                                      </p:to>
                                    </p:set>
                                    <p:animEffect transition="in" filter="wipe(left)">
                                      <p:cBhvr>
                                        <p:cTn id="22" dur="500"/>
                                        <p:tgtEl>
                                          <p:spTgt spid="5">
                                            <p:txEl>
                                              <p:pRg st="8" end="8"/>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
                                            <p:txEl>
                                              <p:pRg st="10" end="10"/>
                                            </p:txEl>
                                          </p:spTgt>
                                        </p:tgtEl>
                                        <p:attrNameLst>
                                          <p:attrName>style.visibility</p:attrName>
                                        </p:attrNameLst>
                                      </p:cBhvr>
                                      <p:to>
                                        <p:strVal val="visible"/>
                                      </p:to>
                                    </p:set>
                                    <p:animEffect transition="in" filter="wipe(left)">
                                      <p:cBhvr>
                                        <p:cTn id="27" dur="500"/>
                                        <p:tgtEl>
                                          <p:spTgt spid="5">
                                            <p:txEl>
                                              <p:pRg st="10" end="1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dissolve">
                                      <p:cBhvr>
                                        <p:cTn id="3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38396166"/>
              </p:ext>
            </p:extLst>
          </p:nvPr>
        </p:nvGraphicFramePr>
        <p:xfrm>
          <a:off x="441960" y="350520"/>
          <a:ext cx="11460480" cy="56845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81986240"/>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graphicEl>
                                              <a:dgm id="{C1A09EB1-6F5A-430A-9F3E-CF57904358A6}"/>
                                            </p:graphicEl>
                                          </p:spTgt>
                                        </p:tgtEl>
                                        <p:attrNameLst>
                                          <p:attrName>style.visibility</p:attrName>
                                        </p:attrNameLst>
                                      </p:cBhvr>
                                      <p:to>
                                        <p:strVal val="visible"/>
                                      </p:to>
                                    </p:set>
                                    <p:animEffect transition="in" filter="wipe(left)">
                                      <p:cBhvr>
                                        <p:cTn id="7" dur="500"/>
                                        <p:tgtEl>
                                          <p:spTgt spid="4">
                                            <p:graphicEl>
                                              <a:dgm id="{C1A09EB1-6F5A-430A-9F3E-CF57904358A6}"/>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graphicEl>
                                              <a:dgm id="{5DEFB28B-9C6B-4409-B996-4574842B74E9}"/>
                                            </p:graphicEl>
                                          </p:spTgt>
                                        </p:tgtEl>
                                        <p:attrNameLst>
                                          <p:attrName>style.visibility</p:attrName>
                                        </p:attrNameLst>
                                      </p:cBhvr>
                                      <p:to>
                                        <p:strVal val="visible"/>
                                      </p:to>
                                    </p:set>
                                    <p:animEffect transition="in" filter="wipe(left)">
                                      <p:cBhvr>
                                        <p:cTn id="12" dur="500"/>
                                        <p:tgtEl>
                                          <p:spTgt spid="4">
                                            <p:graphicEl>
                                              <a:dgm id="{5DEFB28B-9C6B-4409-B996-4574842B74E9}"/>
                                            </p:graphic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4">
                                            <p:graphicEl>
                                              <a:dgm id="{03AE03DD-5C31-4DEC-9DBC-C12F0B4E39DD}"/>
                                            </p:graphicEl>
                                          </p:spTgt>
                                        </p:tgtEl>
                                        <p:attrNameLst>
                                          <p:attrName>style.visibility</p:attrName>
                                        </p:attrNameLst>
                                      </p:cBhvr>
                                      <p:to>
                                        <p:strVal val="visible"/>
                                      </p:to>
                                    </p:set>
                                    <p:animEffect transition="in" filter="wipe(left)">
                                      <p:cBhvr>
                                        <p:cTn id="15" dur="500"/>
                                        <p:tgtEl>
                                          <p:spTgt spid="4">
                                            <p:graphicEl>
                                              <a:dgm id="{03AE03DD-5C31-4DEC-9DBC-C12F0B4E39DD}"/>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4">
                                            <p:graphicEl>
                                              <a:dgm id="{7474AE77-C86C-4EDB-AB1A-10E43F309B41}"/>
                                            </p:graphicEl>
                                          </p:spTgt>
                                        </p:tgtEl>
                                        <p:attrNameLst>
                                          <p:attrName>style.visibility</p:attrName>
                                        </p:attrNameLst>
                                      </p:cBhvr>
                                      <p:to>
                                        <p:strVal val="visible"/>
                                      </p:to>
                                    </p:set>
                                    <p:animEffect transition="in" filter="wipe(left)">
                                      <p:cBhvr>
                                        <p:cTn id="20" dur="500"/>
                                        <p:tgtEl>
                                          <p:spTgt spid="4">
                                            <p:graphicEl>
                                              <a:dgm id="{7474AE77-C86C-4EDB-AB1A-10E43F309B41}"/>
                                            </p:graphicEl>
                                          </p:spTgt>
                                        </p:tgtEl>
                                      </p:cBhvr>
                                    </p:animEffect>
                                  </p:childTnLst>
                                </p:cTn>
                              </p:par>
                              <p:par>
                                <p:cTn id="21" presetID="22" presetClass="entr" presetSubtype="1" fill="hold" grpId="0" nodeType="withEffect">
                                  <p:stCondLst>
                                    <p:cond delay="0"/>
                                  </p:stCondLst>
                                  <p:childTnLst>
                                    <p:set>
                                      <p:cBhvr>
                                        <p:cTn id="22" dur="1" fill="hold">
                                          <p:stCondLst>
                                            <p:cond delay="0"/>
                                          </p:stCondLst>
                                        </p:cTn>
                                        <p:tgtEl>
                                          <p:spTgt spid="4">
                                            <p:graphicEl>
                                              <a:dgm id="{794135C7-3BA0-4410-B0C9-BC5DFAF2CF4C}"/>
                                            </p:graphicEl>
                                          </p:spTgt>
                                        </p:tgtEl>
                                        <p:attrNameLst>
                                          <p:attrName>style.visibility</p:attrName>
                                        </p:attrNameLst>
                                      </p:cBhvr>
                                      <p:to>
                                        <p:strVal val="visible"/>
                                      </p:to>
                                    </p:set>
                                    <p:animEffect transition="in" filter="wipe(up)">
                                      <p:cBhvr>
                                        <p:cTn id="23" dur="500"/>
                                        <p:tgtEl>
                                          <p:spTgt spid="4">
                                            <p:graphicEl>
                                              <a:dgm id="{794135C7-3BA0-4410-B0C9-BC5DFAF2CF4C}"/>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2" fill="hold" grpId="0" nodeType="clickEffect">
                                  <p:stCondLst>
                                    <p:cond delay="0"/>
                                  </p:stCondLst>
                                  <p:childTnLst>
                                    <p:set>
                                      <p:cBhvr>
                                        <p:cTn id="27" dur="1" fill="hold">
                                          <p:stCondLst>
                                            <p:cond delay="0"/>
                                          </p:stCondLst>
                                        </p:cTn>
                                        <p:tgtEl>
                                          <p:spTgt spid="4">
                                            <p:graphicEl>
                                              <a:dgm id="{7767C69E-502D-4429-B60D-403242C6EDAA}"/>
                                            </p:graphicEl>
                                          </p:spTgt>
                                        </p:tgtEl>
                                        <p:attrNameLst>
                                          <p:attrName>style.visibility</p:attrName>
                                        </p:attrNameLst>
                                      </p:cBhvr>
                                      <p:to>
                                        <p:strVal val="visible"/>
                                      </p:to>
                                    </p:set>
                                    <p:animEffect transition="in" filter="wipe(right)">
                                      <p:cBhvr>
                                        <p:cTn id="28" dur="500"/>
                                        <p:tgtEl>
                                          <p:spTgt spid="4">
                                            <p:graphicEl>
                                              <a:dgm id="{7767C69E-502D-4429-B60D-403242C6EDAA}"/>
                                            </p:graphicEl>
                                          </p:spTgt>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4">
                                            <p:graphicEl>
                                              <a:dgm id="{A97DF7D3-5BA9-4100-B1A0-DE90770C69E7}"/>
                                            </p:graphicEl>
                                          </p:spTgt>
                                        </p:tgtEl>
                                        <p:attrNameLst>
                                          <p:attrName>style.visibility</p:attrName>
                                        </p:attrNameLst>
                                      </p:cBhvr>
                                      <p:to>
                                        <p:strVal val="visible"/>
                                      </p:to>
                                    </p:set>
                                    <p:animEffect transition="in" filter="wipe(left)">
                                      <p:cBhvr>
                                        <p:cTn id="31" dur="500"/>
                                        <p:tgtEl>
                                          <p:spTgt spid="4">
                                            <p:graphicEl>
                                              <a:dgm id="{A97DF7D3-5BA9-4100-B1A0-DE90770C69E7}"/>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4">
                                            <p:graphicEl>
                                              <a:dgm id="{06210A15-B5FC-441A-8C81-3714FECFFBE2}"/>
                                            </p:graphicEl>
                                          </p:spTgt>
                                        </p:tgtEl>
                                        <p:attrNameLst>
                                          <p:attrName>style.visibility</p:attrName>
                                        </p:attrNameLst>
                                      </p:cBhvr>
                                      <p:to>
                                        <p:strVal val="visible"/>
                                      </p:to>
                                    </p:set>
                                    <p:animEffect transition="in" filter="wipe(left)">
                                      <p:cBhvr>
                                        <p:cTn id="36" dur="500"/>
                                        <p:tgtEl>
                                          <p:spTgt spid="4">
                                            <p:graphicEl>
                                              <a:dgm id="{06210A15-B5FC-441A-8C81-3714FECFFBE2}"/>
                                            </p:graphicEl>
                                          </p:spTgt>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4">
                                            <p:graphicEl>
                                              <a:dgm id="{EC9D1E90-152B-4B72-89D9-CD88C54C0EC6}"/>
                                            </p:graphicEl>
                                          </p:spTgt>
                                        </p:tgtEl>
                                        <p:attrNameLst>
                                          <p:attrName>style.visibility</p:attrName>
                                        </p:attrNameLst>
                                      </p:cBhvr>
                                      <p:to>
                                        <p:strVal val="visible"/>
                                      </p:to>
                                    </p:set>
                                    <p:animEffect transition="in" filter="wipe(left)">
                                      <p:cBhvr>
                                        <p:cTn id="39" dur="500"/>
                                        <p:tgtEl>
                                          <p:spTgt spid="4">
                                            <p:graphicEl>
                                              <a:dgm id="{EC9D1E90-152B-4B72-89D9-CD88C54C0EC6}"/>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4">
                                            <p:graphicEl>
                                              <a:dgm id="{1BCDBE8A-5EEE-4200-A623-84FCFE082E2C}"/>
                                            </p:graphicEl>
                                          </p:spTgt>
                                        </p:tgtEl>
                                        <p:attrNameLst>
                                          <p:attrName>style.visibility</p:attrName>
                                        </p:attrNameLst>
                                      </p:cBhvr>
                                      <p:to>
                                        <p:strVal val="visible"/>
                                      </p:to>
                                    </p:set>
                                    <p:animEffect transition="in" filter="wipe(left)">
                                      <p:cBhvr>
                                        <p:cTn id="44" dur="500"/>
                                        <p:tgtEl>
                                          <p:spTgt spid="4">
                                            <p:graphicEl>
                                              <a:dgm id="{1BCDBE8A-5EEE-4200-A623-84FCFE082E2C}"/>
                                            </p:graphicEl>
                                          </p:spTgt>
                                        </p:tgtEl>
                                      </p:cBhvr>
                                    </p:animEffect>
                                  </p:childTnLst>
                                </p:cTn>
                              </p:par>
                              <p:par>
                                <p:cTn id="45" presetID="22" presetClass="entr" presetSubtype="2" fill="hold" grpId="0" nodeType="withEffect">
                                  <p:stCondLst>
                                    <p:cond delay="0"/>
                                  </p:stCondLst>
                                  <p:childTnLst>
                                    <p:set>
                                      <p:cBhvr>
                                        <p:cTn id="46" dur="1" fill="hold">
                                          <p:stCondLst>
                                            <p:cond delay="0"/>
                                          </p:stCondLst>
                                        </p:cTn>
                                        <p:tgtEl>
                                          <p:spTgt spid="4">
                                            <p:graphicEl>
                                              <a:dgm id="{D854A392-0EC7-4FD0-866D-108A4E640A9A}"/>
                                            </p:graphicEl>
                                          </p:spTgt>
                                        </p:tgtEl>
                                        <p:attrNameLst>
                                          <p:attrName>style.visibility</p:attrName>
                                        </p:attrNameLst>
                                      </p:cBhvr>
                                      <p:to>
                                        <p:strVal val="visible"/>
                                      </p:to>
                                    </p:set>
                                    <p:animEffect transition="in" filter="wipe(right)">
                                      <p:cBhvr>
                                        <p:cTn id="47" dur="500"/>
                                        <p:tgtEl>
                                          <p:spTgt spid="4">
                                            <p:graphicEl>
                                              <a:dgm id="{D854A392-0EC7-4FD0-866D-108A4E640A9A}"/>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2" fill="hold" grpId="0" nodeType="clickEffect">
                                  <p:stCondLst>
                                    <p:cond delay="0"/>
                                  </p:stCondLst>
                                  <p:childTnLst>
                                    <p:set>
                                      <p:cBhvr>
                                        <p:cTn id="51" dur="1" fill="hold">
                                          <p:stCondLst>
                                            <p:cond delay="0"/>
                                          </p:stCondLst>
                                        </p:cTn>
                                        <p:tgtEl>
                                          <p:spTgt spid="4">
                                            <p:graphicEl>
                                              <a:dgm id="{35471E39-E403-400F-9027-9B02798CBBA4}"/>
                                            </p:graphicEl>
                                          </p:spTgt>
                                        </p:tgtEl>
                                        <p:attrNameLst>
                                          <p:attrName>style.visibility</p:attrName>
                                        </p:attrNameLst>
                                      </p:cBhvr>
                                      <p:to>
                                        <p:strVal val="visible"/>
                                      </p:to>
                                    </p:set>
                                    <p:animEffect transition="in" filter="wipe(right)">
                                      <p:cBhvr>
                                        <p:cTn id="52" dur="500"/>
                                        <p:tgtEl>
                                          <p:spTgt spid="4">
                                            <p:graphicEl>
                                              <a:dgm id="{35471E39-E403-400F-9027-9B02798CBBA4}"/>
                                            </p:graphicEl>
                                          </p:spTgt>
                                        </p:tgtEl>
                                      </p:cBhvr>
                                    </p:animEffect>
                                  </p:childTnLst>
                                </p:cTn>
                              </p:par>
                              <p:par>
                                <p:cTn id="53" presetID="22" presetClass="entr" presetSubtype="2" fill="hold" grpId="0" nodeType="withEffect">
                                  <p:stCondLst>
                                    <p:cond delay="0"/>
                                  </p:stCondLst>
                                  <p:childTnLst>
                                    <p:set>
                                      <p:cBhvr>
                                        <p:cTn id="54" dur="1" fill="hold">
                                          <p:stCondLst>
                                            <p:cond delay="0"/>
                                          </p:stCondLst>
                                        </p:cTn>
                                        <p:tgtEl>
                                          <p:spTgt spid="4">
                                            <p:graphicEl>
                                              <a:dgm id="{80E19A22-D5F5-4082-9C07-A2EFBF841E85}"/>
                                            </p:graphicEl>
                                          </p:spTgt>
                                        </p:tgtEl>
                                        <p:attrNameLst>
                                          <p:attrName>style.visibility</p:attrName>
                                        </p:attrNameLst>
                                      </p:cBhvr>
                                      <p:to>
                                        <p:strVal val="visible"/>
                                      </p:to>
                                    </p:set>
                                    <p:animEffect transition="in" filter="wipe(right)">
                                      <p:cBhvr>
                                        <p:cTn id="55" dur="500"/>
                                        <p:tgtEl>
                                          <p:spTgt spid="4">
                                            <p:graphicEl>
                                              <a:dgm id="{80E19A22-D5F5-4082-9C07-A2EFBF841E85}"/>
                                            </p:graphic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4">
                                            <p:graphicEl>
                                              <a:dgm id="{A8DD4074-7034-42D0-8C77-5F1C8F0BA45D}"/>
                                            </p:graphicEl>
                                          </p:spTgt>
                                        </p:tgtEl>
                                        <p:attrNameLst>
                                          <p:attrName>style.visibility</p:attrName>
                                        </p:attrNameLst>
                                      </p:cBhvr>
                                      <p:to>
                                        <p:strVal val="visible"/>
                                      </p:to>
                                    </p:set>
                                    <p:animEffect transition="in" filter="wipe(left)">
                                      <p:cBhvr>
                                        <p:cTn id="60" dur="500"/>
                                        <p:tgtEl>
                                          <p:spTgt spid="4">
                                            <p:graphicEl>
                                              <a:dgm id="{A8DD4074-7034-42D0-8C77-5F1C8F0BA45D}"/>
                                            </p:graphicEl>
                                          </p:spTgt>
                                        </p:tgtEl>
                                      </p:cBhvr>
                                    </p:animEffect>
                                  </p:childTnLst>
                                </p:cTn>
                              </p:par>
                              <p:par>
                                <p:cTn id="61" presetID="22" presetClass="entr" presetSubtype="8" fill="hold" grpId="0" nodeType="withEffect">
                                  <p:stCondLst>
                                    <p:cond delay="0"/>
                                  </p:stCondLst>
                                  <p:childTnLst>
                                    <p:set>
                                      <p:cBhvr>
                                        <p:cTn id="62" dur="1" fill="hold">
                                          <p:stCondLst>
                                            <p:cond delay="0"/>
                                          </p:stCondLst>
                                        </p:cTn>
                                        <p:tgtEl>
                                          <p:spTgt spid="4">
                                            <p:graphicEl>
                                              <a:dgm id="{5CF8E2C4-59C9-459B-BDCF-B97CA5BF6644}"/>
                                            </p:graphicEl>
                                          </p:spTgt>
                                        </p:tgtEl>
                                        <p:attrNameLst>
                                          <p:attrName>style.visibility</p:attrName>
                                        </p:attrNameLst>
                                      </p:cBhvr>
                                      <p:to>
                                        <p:strVal val="visible"/>
                                      </p:to>
                                    </p:set>
                                    <p:animEffect transition="in" filter="wipe(left)">
                                      <p:cBhvr>
                                        <p:cTn id="63" dur="500"/>
                                        <p:tgtEl>
                                          <p:spTgt spid="4">
                                            <p:graphicEl>
                                              <a:dgm id="{5CF8E2C4-59C9-459B-BDCF-B97CA5BF6644}"/>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r="3447"/>
          <a:stretch/>
        </p:blipFill>
        <p:spPr>
          <a:xfrm>
            <a:off x="5577840" y="167323"/>
            <a:ext cx="6614160" cy="4110211"/>
          </a:xfrm>
        </p:spPr>
      </p:pic>
      <p:sp>
        <p:nvSpPr>
          <p:cNvPr id="4" name="TextBox 3"/>
          <p:cNvSpPr txBox="1"/>
          <p:nvPr/>
        </p:nvSpPr>
        <p:spPr>
          <a:xfrm>
            <a:off x="335280" y="2308962"/>
            <a:ext cx="9525000" cy="3139321"/>
          </a:xfrm>
          <a:prstGeom prst="rect">
            <a:avLst/>
          </a:prstGeom>
          <a:noFill/>
        </p:spPr>
        <p:txBody>
          <a:bodyPr wrap="square" rtlCol="0">
            <a:spAutoFit/>
          </a:bodyPr>
          <a:lstStyle/>
          <a:p>
            <a:pPr algn="ctr"/>
            <a:r>
              <a:rPr lang="en-GB" sz="6600" b="1" dirty="0" smtClean="0">
                <a:solidFill>
                  <a:srgbClr val="002060"/>
                </a:solidFill>
              </a:rPr>
              <a:t>What should </a:t>
            </a:r>
            <a:r>
              <a:rPr lang="en-GB" sz="6600" b="1" dirty="0">
                <a:solidFill>
                  <a:srgbClr val="002060"/>
                </a:solidFill>
              </a:rPr>
              <a:t>you do </a:t>
            </a:r>
            <a:r>
              <a:rPr lang="en-GB" sz="6600" b="1" dirty="0" smtClean="0">
                <a:solidFill>
                  <a:srgbClr val="002060"/>
                </a:solidFill>
              </a:rPr>
              <a:t>to prepare for the PADR discussion?</a:t>
            </a:r>
            <a:endParaRPr lang="en-GB" sz="6600" b="1" dirty="0">
              <a:solidFill>
                <a:srgbClr val="002060"/>
              </a:solidFill>
            </a:endParaRPr>
          </a:p>
        </p:txBody>
      </p:sp>
    </p:spTree>
    <p:extLst>
      <p:ext uri="{BB962C8B-B14F-4D97-AF65-F5344CB8AC3E}">
        <p14:creationId xmlns:p14="http://schemas.microsoft.com/office/powerpoint/2010/main" val="1478191895"/>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36319" y="563880"/>
            <a:ext cx="9509761" cy="5364480"/>
          </a:xfrm>
        </p:spPr>
        <p:txBody>
          <a:bodyPr/>
          <a:lstStyle/>
          <a:p>
            <a:pPr marL="609600" indent="-609600">
              <a:spcBef>
                <a:spcPts val="800"/>
              </a:spcBef>
              <a:spcAft>
                <a:spcPts val="800"/>
              </a:spcAft>
              <a:buNone/>
            </a:pPr>
            <a:r>
              <a:rPr lang="en-GB" altLang="en-US" sz="3600" b="1" dirty="0" smtClean="0">
                <a:solidFill>
                  <a:srgbClr val="002060"/>
                </a:solidFill>
              </a:rPr>
              <a:t>Today you </a:t>
            </a:r>
            <a:r>
              <a:rPr lang="en-GB" altLang="en-US" sz="3600" b="1" dirty="0">
                <a:solidFill>
                  <a:srgbClr val="002060"/>
                </a:solidFill>
              </a:rPr>
              <a:t>will learn</a:t>
            </a:r>
            <a:r>
              <a:rPr lang="en-GB" altLang="en-US" sz="3200" b="1" dirty="0">
                <a:solidFill>
                  <a:srgbClr val="002060"/>
                </a:solidFill>
              </a:rPr>
              <a:t>:	</a:t>
            </a:r>
            <a:endParaRPr lang="en-GB" altLang="en-US" sz="3200" b="1" dirty="0" smtClean="0">
              <a:solidFill>
                <a:srgbClr val="002060"/>
              </a:solidFill>
            </a:endParaRPr>
          </a:p>
          <a:p>
            <a:pPr marL="609600" indent="-609600">
              <a:spcBef>
                <a:spcPts val="800"/>
              </a:spcBef>
              <a:spcAft>
                <a:spcPts val="800"/>
              </a:spcAft>
              <a:buNone/>
            </a:pPr>
            <a:endParaRPr lang="en-GB" altLang="en-US" sz="1200" b="1" dirty="0">
              <a:solidFill>
                <a:srgbClr val="002060"/>
              </a:solidFill>
            </a:endParaRPr>
          </a:p>
          <a:p>
            <a:pPr marL="609600" indent="-609600">
              <a:spcBef>
                <a:spcPts val="800"/>
              </a:spcBef>
              <a:spcAft>
                <a:spcPts val="800"/>
              </a:spcAft>
              <a:buFontTx/>
              <a:buAutoNum type="arabicPeriod"/>
            </a:pPr>
            <a:r>
              <a:rPr lang="en-GB" altLang="en-US" sz="2800" dirty="0">
                <a:solidFill>
                  <a:srgbClr val="002060"/>
                </a:solidFill>
              </a:rPr>
              <a:t>Why PADR’s are important</a:t>
            </a:r>
          </a:p>
          <a:p>
            <a:pPr marL="609600" indent="-609600">
              <a:spcBef>
                <a:spcPts val="800"/>
              </a:spcBef>
              <a:spcAft>
                <a:spcPts val="800"/>
              </a:spcAft>
              <a:buFontTx/>
              <a:buAutoNum type="arabicPeriod"/>
            </a:pPr>
            <a:r>
              <a:rPr lang="en-GB" altLang="en-US" sz="2800" dirty="0">
                <a:solidFill>
                  <a:srgbClr val="002060"/>
                </a:solidFill>
              </a:rPr>
              <a:t>How to prepare for the PADR (appraisal)</a:t>
            </a:r>
          </a:p>
          <a:p>
            <a:pPr marL="609600" indent="-609600">
              <a:spcBef>
                <a:spcPts val="800"/>
              </a:spcBef>
              <a:spcAft>
                <a:spcPts val="800"/>
              </a:spcAft>
              <a:buFontTx/>
              <a:buAutoNum type="arabicPeriod"/>
            </a:pPr>
            <a:r>
              <a:rPr lang="en-GB" altLang="en-US" sz="2800" dirty="0" smtClean="0">
                <a:solidFill>
                  <a:srgbClr val="002060"/>
                </a:solidFill>
              </a:rPr>
              <a:t>The </a:t>
            </a:r>
            <a:r>
              <a:rPr lang="en-GB" altLang="en-US" sz="2800" dirty="0">
                <a:solidFill>
                  <a:srgbClr val="002060"/>
                </a:solidFill>
              </a:rPr>
              <a:t>principles of conducting an effective PADR</a:t>
            </a:r>
          </a:p>
          <a:p>
            <a:pPr marL="609600" indent="-609600">
              <a:spcBef>
                <a:spcPts val="800"/>
              </a:spcBef>
              <a:spcAft>
                <a:spcPts val="800"/>
              </a:spcAft>
              <a:buFontTx/>
              <a:buAutoNum type="arabicPeriod"/>
            </a:pPr>
            <a:r>
              <a:rPr lang="en-GB" altLang="en-US" sz="2800" dirty="0" smtClean="0">
                <a:solidFill>
                  <a:srgbClr val="002060"/>
                </a:solidFill>
              </a:rPr>
              <a:t>How </a:t>
            </a:r>
            <a:r>
              <a:rPr lang="en-GB" altLang="en-US" sz="2800" dirty="0">
                <a:solidFill>
                  <a:srgbClr val="002060"/>
                </a:solidFill>
              </a:rPr>
              <a:t>to set effective objectives </a:t>
            </a:r>
            <a:endParaRPr lang="en-GB" altLang="en-US" sz="2800" dirty="0" smtClean="0">
              <a:solidFill>
                <a:srgbClr val="002060"/>
              </a:solidFill>
            </a:endParaRPr>
          </a:p>
          <a:p>
            <a:pPr marL="609600" indent="-609600">
              <a:spcBef>
                <a:spcPts val="800"/>
              </a:spcBef>
              <a:spcAft>
                <a:spcPts val="800"/>
              </a:spcAft>
              <a:buFontTx/>
              <a:buAutoNum type="arabicPeriod"/>
            </a:pPr>
            <a:r>
              <a:rPr lang="en-GB" altLang="en-US" sz="2800" dirty="0" smtClean="0">
                <a:solidFill>
                  <a:srgbClr val="002060"/>
                </a:solidFill>
              </a:rPr>
              <a:t>How to populate </a:t>
            </a:r>
            <a:r>
              <a:rPr lang="en-GB" altLang="en-US" sz="2800" dirty="0">
                <a:solidFill>
                  <a:srgbClr val="002060"/>
                </a:solidFill>
              </a:rPr>
              <a:t>a personal development plan </a:t>
            </a:r>
          </a:p>
          <a:p>
            <a:pPr marL="609600" indent="-609600">
              <a:spcBef>
                <a:spcPts val="800"/>
              </a:spcBef>
              <a:spcAft>
                <a:spcPts val="800"/>
              </a:spcAft>
              <a:buFontTx/>
              <a:buAutoNum type="arabicPeriod"/>
            </a:pPr>
            <a:r>
              <a:rPr lang="en-GB" altLang="en-US" sz="2800" dirty="0" smtClean="0">
                <a:solidFill>
                  <a:srgbClr val="002060"/>
                </a:solidFill>
              </a:rPr>
              <a:t>How </a:t>
            </a:r>
            <a:r>
              <a:rPr lang="en-GB" altLang="en-US" sz="2800" dirty="0">
                <a:solidFill>
                  <a:srgbClr val="002060"/>
                </a:solidFill>
              </a:rPr>
              <a:t>to complete a </a:t>
            </a:r>
            <a:r>
              <a:rPr lang="en-GB" altLang="en-US" sz="2800" dirty="0" smtClean="0">
                <a:solidFill>
                  <a:srgbClr val="002060"/>
                </a:solidFill>
              </a:rPr>
              <a:t>PADR </a:t>
            </a:r>
            <a:r>
              <a:rPr lang="en-GB" altLang="en-US" sz="2800" dirty="0">
                <a:solidFill>
                  <a:srgbClr val="002060"/>
                </a:solidFill>
              </a:rPr>
              <a:t>using the </a:t>
            </a:r>
            <a:r>
              <a:rPr lang="en-GB" altLang="en-US" sz="2800" dirty="0" smtClean="0">
                <a:solidFill>
                  <a:srgbClr val="002060"/>
                </a:solidFill>
              </a:rPr>
              <a:t>correct documents </a:t>
            </a:r>
          </a:p>
        </p:txBody>
      </p:sp>
    </p:spTree>
    <p:extLst>
      <p:ext uri="{BB962C8B-B14F-4D97-AF65-F5344CB8AC3E}">
        <p14:creationId xmlns:p14="http://schemas.microsoft.com/office/powerpoint/2010/main" val="3460525480"/>
      </p:ext>
    </p:extLst>
  </p:cSld>
  <p:clrMapOvr>
    <a:masterClrMapping/>
  </p:clrMapOvr>
  <p:transition spd="slow">
    <p:fade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2814637" y="822546"/>
            <a:ext cx="9377363" cy="5921154"/>
          </a:xfrm>
          <a:prstGeom prst="rect">
            <a:avLst/>
          </a:prstGeom>
        </p:spPr>
        <p:txBody>
          <a:bodyPr/>
          <a:lstStyle>
            <a:lvl1pPr marL="342900" indent="-342900" algn="l" defTabSz="914400" rtl="0" eaLnBrk="1" latinLnBrk="0" hangingPunct="1">
              <a:spcBef>
                <a:spcPct val="20000"/>
              </a:spcBef>
              <a:buFont typeface="Wingdings" pitchFamily="2" charset="2"/>
              <a:buChar char="§"/>
              <a:defRPr sz="2400" kern="1200">
                <a:solidFill>
                  <a:schemeClr val="accent1">
                    <a:lumMod val="75000"/>
                  </a:schemeClr>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000" kern="1200">
                <a:solidFill>
                  <a:schemeClr val="accent5"/>
                </a:solidFill>
                <a:latin typeface="Arial" pitchFamily="34" charset="0"/>
                <a:ea typeface="+mn-ea"/>
                <a:cs typeface="Arial" pitchFamily="34" charset="0"/>
              </a:defRPr>
            </a:lvl2pPr>
            <a:lvl3pPr marL="1143000" indent="-228600" algn="l" defTabSz="914400" rtl="0" eaLnBrk="1" latinLnBrk="0" hangingPunct="1">
              <a:spcBef>
                <a:spcPct val="20000"/>
              </a:spcBef>
              <a:buFont typeface="Courier New" pitchFamily="49" charset="0"/>
              <a:buChar char="o"/>
              <a:defRPr sz="1800" kern="1200">
                <a:solidFill>
                  <a:schemeClr val="accent1">
                    <a:lumMod val="75000"/>
                  </a:schemeClr>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600" kern="1200">
                <a:solidFill>
                  <a:schemeClr val="accent5"/>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accent1">
                    <a:lumMod val="7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739775" lvl="5" indent="-342900">
              <a:spcBef>
                <a:spcPts val="1200"/>
              </a:spcBef>
              <a:spcAft>
                <a:spcPts val="1200"/>
              </a:spcAft>
            </a:pPr>
            <a:r>
              <a:rPr lang="en-GB" sz="2400" dirty="0" smtClean="0">
                <a:solidFill>
                  <a:srgbClr val="002060"/>
                </a:solidFill>
              </a:rPr>
              <a:t>Provide a copy of the PADR form at least 2 weeks prior to date of discussion</a:t>
            </a:r>
          </a:p>
          <a:p>
            <a:pPr marL="739775" lvl="5" indent="-342900">
              <a:spcBef>
                <a:spcPts val="1200"/>
              </a:spcBef>
              <a:spcAft>
                <a:spcPts val="1200"/>
              </a:spcAft>
            </a:pPr>
            <a:r>
              <a:rPr lang="en-GB" sz="2400" dirty="0" smtClean="0">
                <a:solidFill>
                  <a:srgbClr val="002060"/>
                </a:solidFill>
              </a:rPr>
              <a:t>A private room should be booked for at least an hour</a:t>
            </a:r>
          </a:p>
          <a:p>
            <a:pPr marL="739775" lvl="5" indent="-342900">
              <a:spcBef>
                <a:spcPts val="1200"/>
              </a:spcBef>
              <a:spcAft>
                <a:spcPts val="1200"/>
              </a:spcAft>
            </a:pPr>
            <a:r>
              <a:rPr lang="en-GB" sz="2400" dirty="0" smtClean="0">
                <a:solidFill>
                  <a:srgbClr val="002060"/>
                </a:solidFill>
              </a:rPr>
              <a:t>Obtain a copy of Job Description and Person Specification</a:t>
            </a:r>
          </a:p>
          <a:p>
            <a:pPr marL="739775" lvl="5" indent="-342900">
              <a:spcBef>
                <a:spcPts val="1200"/>
              </a:spcBef>
              <a:spcAft>
                <a:spcPts val="1200"/>
              </a:spcAft>
            </a:pPr>
            <a:r>
              <a:rPr lang="en-GB" sz="2400" dirty="0" smtClean="0">
                <a:solidFill>
                  <a:srgbClr val="002060"/>
                </a:solidFill>
              </a:rPr>
              <a:t>Reflect on &amp; look for evidence &amp; examples of issues that you want to discuss in the </a:t>
            </a:r>
            <a:r>
              <a:rPr lang="en-GB" sz="2400" dirty="0" err="1" smtClean="0">
                <a:solidFill>
                  <a:srgbClr val="002060"/>
                </a:solidFill>
              </a:rPr>
              <a:t>PADR</a:t>
            </a:r>
            <a:endParaRPr lang="en-GB" sz="2400" dirty="0" smtClean="0">
              <a:solidFill>
                <a:srgbClr val="002060"/>
              </a:solidFill>
            </a:endParaRPr>
          </a:p>
          <a:p>
            <a:pPr marL="739775" lvl="5" indent="-342900">
              <a:spcBef>
                <a:spcPts val="1200"/>
              </a:spcBef>
              <a:spcAft>
                <a:spcPts val="1200"/>
              </a:spcAft>
            </a:pPr>
            <a:r>
              <a:rPr lang="en-GB" sz="2400" dirty="0" smtClean="0">
                <a:solidFill>
                  <a:srgbClr val="002060"/>
                </a:solidFill>
              </a:rPr>
              <a:t>Plan the discussions you want to have and make sure you cover your agenda</a:t>
            </a:r>
            <a:endParaRPr lang="en-GB" sz="2400" dirty="0">
              <a:solidFill>
                <a:srgbClr val="002060"/>
              </a:solidFill>
            </a:endParaRPr>
          </a:p>
          <a:p>
            <a:pPr marL="739775" lvl="5" indent="-342900">
              <a:spcBef>
                <a:spcPts val="1200"/>
              </a:spcBef>
              <a:spcAft>
                <a:spcPts val="1200"/>
              </a:spcAft>
            </a:pPr>
            <a:r>
              <a:rPr lang="en-GB" sz="2400" dirty="0" smtClean="0">
                <a:solidFill>
                  <a:srgbClr val="002060"/>
                </a:solidFill>
              </a:rPr>
              <a:t>Refer to the PADR Resource Page on the Intranet for further support</a:t>
            </a:r>
          </a:p>
          <a:p>
            <a:pPr lvl="5">
              <a:buFont typeface="Wingdings" panose="05000000000000000000" pitchFamily="2" charset="2"/>
              <a:buChar char="ü"/>
            </a:pPr>
            <a:endParaRPr lang="en-GB" dirty="0"/>
          </a:p>
        </p:txBody>
      </p:sp>
      <p:pic>
        <p:nvPicPr>
          <p:cNvPr id="3" name="Picture 2"/>
          <p:cNvPicPr>
            <a:picLocks noChangeAspect="1"/>
          </p:cNvPicPr>
          <p:nvPr/>
        </p:nvPicPr>
        <p:blipFill>
          <a:blip r:embed="rId2"/>
          <a:stretch>
            <a:fillRect/>
          </a:stretch>
        </p:blipFill>
        <p:spPr>
          <a:xfrm>
            <a:off x="173312" y="1464193"/>
            <a:ext cx="2995390" cy="4004879"/>
          </a:xfrm>
          <a:prstGeom prst="rect">
            <a:avLst/>
          </a:prstGeom>
        </p:spPr>
      </p:pic>
      <p:sp>
        <p:nvSpPr>
          <p:cNvPr id="4" name="TextBox 3"/>
          <p:cNvSpPr txBox="1"/>
          <p:nvPr/>
        </p:nvSpPr>
        <p:spPr>
          <a:xfrm>
            <a:off x="5445570" y="114660"/>
            <a:ext cx="4480560" cy="707886"/>
          </a:xfrm>
          <a:prstGeom prst="rect">
            <a:avLst/>
          </a:prstGeom>
          <a:noFill/>
        </p:spPr>
        <p:txBody>
          <a:bodyPr wrap="square" rtlCol="0">
            <a:spAutoFit/>
          </a:bodyPr>
          <a:lstStyle/>
          <a:p>
            <a:r>
              <a:rPr lang="en-GB" sz="4000" b="1" dirty="0" smtClean="0">
                <a:solidFill>
                  <a:schemeClr val="tx2"/>
                </a:solidFill>
              </a:rPr>
              <a:t>Tips for Reviewers</a:t>
            </a:r>
            <a:endParaRPr lang="en-GB" sz="4000" b="1" dirty="0">
              <a:solidFill>
                <a:schemeClr val="tx2"/>
              </a:solidFill>
            </a:endParaRPr>
          </a:p>
        </p:txBody>
      </p:sp>
    </p:spTree>
    <p:extLst>
      <p:ext uri="{BB962C8B-B14F-4D97-AF65-F5344CB8AC3E}">
        <p14:creationId xmlns:p14="http://schemas.microsoft.com/office/powerpoint/2010/main" val="1348740937"/>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52463" y="1157390"/>
            <a:ext cx="10942320" cy="4339650"/>
          </a:xfrm>
          <a:prstGeom prst="rect">
            <a:avLst/>
          </a:prstGeom>
          <a:noFill/>
        </p:spPr>
        <p:txBody>
          <a:bodyPr wrap="square" rtlCol="0">
            <a:spAutoFit/>
          </a:bodyPr>
          <a:lstStyle/>
          <a:p>
            <a:pPr algn="ctr"/>
            <a:r>
              <a:rPr lang="en-GB" sz="6000" b="1" dirty="0" smtClean="0">
                <a:solidFill>
                  <a:srgbClr val="002060"/>
                </a:solidFill>
              </a:rPr>
              <a:t>What hints &amp; tips do you have for engaging in a meaningful discussion of performance &amp; behaviour?</a:t>
            </a:r>
          </a:p>
          <a:p>
            <a:pPr algn="ctr"/>
            <a:r>
              <a:rPr lang="en-GB" sz="3200" i="1" dirty="0" smtClean="0">
                <a:solidFill>
                  <a:srgbClr val="002060"/>
                </a:solidFill>
              </a:rPr>
              <a:t>(both good &amp; less good performance or behaviour)</a:t>
            </a:r>
            <a:endParaRPr lang="en-GB" sz="3200" i="1" dirty="0">
              <a:solidFill>
                <a:srgbClr val="002060"/>
              </a:solidFill>
            </a:endParaRPr>
          </a:p>
        </p:txBody>
      </p:sp>
    </p:spTree>
    <p:extLst>
      <p:ext uri="{BB962C8B-B14F-4D97-AF65-F5344CB8AC3E}">
        <p14:creationId xmlns:p14="http://schemas.microsoft.com/office/powerpoint/2010/main" val="177757068"/>
      </p:ext>
    </p:extLst>
  </p:cSld>
  <p:clrMapOvr>
    <a:masterClrMapping/>
  </p:clrMapOvr>
  <p:transition spd="slow">
    <p:fade thruBlk="1"/>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7" name="Title 1"/>
          <p:cNvSpPr>
            <a:spLocks noGrp="1"/>
          </p:cNvSpPr>
          <p:nvPr>
            <p:ph type="title"/>
          </p:nvPr>
        </p:nvSpPr>
        <p:spPr>
          <a:xfrm>
            <a:off x="423544" y="295594"/>
            <a:ext cx="11463655" cy="758825"/>
          </a:xfrm>
        </p:spPr>
        <p:txBody>
          <a:bodyPr/>
          <a:lstStyle/>
          <a:p>
            <a:pPr eaLnBrk="1" hangingPunct="1"/>
            <a:r>
              <a:rPr lang="en-GB" sz="4800" dirty="0">
                <a:solidFill>
                  <a:srgbClr val="002060"/>
                </a:solidFill>
              </a:rPr>
              <a:t>Who Does Most of the Talking?</a:t>
            </a:r>
          </a:p>
        </p:txBody>
      </p:sp>
      <p:pic>
        <p:nvPicPr>
          <p:cNvPr id="39938" name="Picture 2" descr="http://www.hannahweptsarahlaughed.com/wp-content/uploads/2011/11/little-miss-chatterbox1.jpg"/>
          <p:cNvPicPr>
            <a:picLocks noChangeAspect="1" noChangeArrowheads="1"/>
          </p:cNvPicPr>
          <p:nvPr/>
        </p:nvPicPr>
        <p:blipFill>
          <a:blip r:embed="rId2" cstate="print"/>
          <a:srcRect/>
          <a:stretch>
            <a:fillRect/>
          </a:stretch>
        </p:blipFill>
        <p:spPr bwMode="auto">
          <a:xfrm>
            <a:off x="1725931" y="1742283"/>
            <a:ext cx="3967856" cy="356060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9939" name="Picture 4" descr="http://mrmen-books.co.uk/wp-content/uploads/2009/08/Mr-Chatterbox.jpg"/>
          <p:cNvPicPr>
            <a:picLocks noChangeAspect="1" noChangeArrowheads="1"/>
          </p:cNvPicPr>
          <p:nvPr/>
        </p:nvPicPr>
        <p:blipFill rotWithShape="1">
          <a:blip r:embed="rId3" cstate="print"/>
          <a:srcRect b="6701"/>
          <a:stretch/>
        </p:blipFill>
        <p:spPr bwMode="auto">
          <a:xfrm>
            <a:off x="6368733" y="1742282"/>
            <a:ext cx="4178300" cy="356060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extBox 1"/>
          <p:cNvSpPr txBox="1"/>
          <p:nvPr/>
        </p:nvSpPr>
        <p:spPr>
          <a:xfrm>
            <a:off x="3044980" y="1742282"/>
            <a:ext cx="6099020" cy="4031873"/>
          </a:xfrm>
          <a:prstGeom prst="rect">
            <a:avLst/>
          </a:prstGeom>
          <a:solidFill>
            <a:schemeClr val="accent6">
              <a:lumMod val="75000"/>
            </a:schemeClr>
          </a:solidFill>
          <a:ln>
            <a:noFill/>
          </a:ln>
          <a:effectLst>
            <a:innerShdw blurRad="63500" dist="50800" dir="18900000">
              <a:prstClr val="black">
                <a:alpha val="50000"/>
              </a:prstClr>
            </a:inn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en-GB" sz="3200" dirty="0" smtClean="0">
                <a:solidFill>
                  <a:schemeClr val="bg1"/>
                </a:solidFill>
              </a:rPr>
              <a:t>It should be the Reviewee who does most of the talking as it is ‘their’ </a:t>
            </a:r>
            <a:r>
              <a:rPr lang="en-GB" sz="3200" dirty="0" err="1" smtClean="0">
                <a:solidFill>
                  <a:schemeClr val="bg1"/>
                </a:solidFill>
              </a:rPr>
              <a:t>PADR</a:t>
            </a:r>
            <a:r>
              <a:rPr lang="en-GB" sz="3200" dirty="0" smtClean="0">
                <a:solidFill>
                  <a:schemeClr val="bg1"/>
                </a:solidFill>
              </a:rPr>
              <a:t>.  They need to plan for the </a:t>
            </a:r>
            <a:r>
              <a:rPr lang="en-GB" sz="3200" dirty="0" err="1" smtClean="0">
                <a:solidFill>
                  <a:schemeClr val="bg1"/>
                </a:solidFill>
              </a:rPr>
              <a:t>PADR</a:t>
            </a:r>
            <a:r>
              <a:rPr lang="en-GB" sz="3200" dirty="0" smtClean="0">
                <a:solidFill>
                  <a:schemeClr val="bg1"/>
                </a:solidFill>
              </a:rPr>
              <a:t> meeting prior and plan objectives for the following year.  The Reviewer should ask questions to clarify, gain further insight and explore</a:t>
            </a:r>
            <a:endParaRPr lang="en-GB" sz="3200" dirty="0">
              <a:solidFill>
                <a:schemeClr val="bg1"/>
              </a:solidFill>
            </a:endParaRPr>
          </a:p>
        </p:txBody>
      </p:sp>
    </p:spTree>
    <p:extLst>
      <p:ext uri="{BB962C8B-B14F-4D97-AF65-F5344CB8AC3E}">
        <p14:creationId xmlns:p14="http://schemas.microsoft.com/office/powerpoint/2010/main" val="3682515333"/>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39937"/>
                                        </p:tgtEl>
                                        <p:attrNameLst>
                                          <p:attrName>style.visibility</p:attrName>
                                        </p:attrNameLst>
                                      </p:cBhvr>
                                      <p:to>
                                        <p:strVal val="visible"/>
                                      </p:to>
                                    </p:set>
                                    <p:animEffect transition="in" filter="dissolve">
                                      <p:cBhvr>
                                        <p:cTn id="7" dur="500"/>
                                        <p:tgtEl>
                                          <p:spTgt spid="39937"/>
                                        </p:tgtEl>
                                      </p:cBhvr>
                                    </p:animEffect>
                                  </p:childTnLst>
                                </p:cTn>
                              </p:par>
                            </p:childTnLst>
                          </p:cTn>
                        </p:par>
                      </p:childTnLst>
                    </p:cTn>
                  </p:par>
                  <p:par>
                    <p:cTn id="8" fill="hold">
                      <p:stCondLst>
                        <p:cond delay="indefinite"/>
                      </p:stCondLst>
                      <p:childTnLst>
                        <p:par>
                          <p:cTn id="9" fill="hold">
                            <p:stCondLst>
                              <p:cond delay="0"/>
                            </p:stCondLst>
                            <p:childTnLst>
                              <p:par>
                                <p:cTn id="10" presetID="49" presetClass="entr" presetSubtype="0" decel="100000" fill="hold" nodeType="clickEffect">
                                  <p:stCondLst>
                                    <p:cond delay="0"/>
                                  </p:stCondLst>
                                  <p:childTnLst>
                                    <p:set>
                                      <p:cBhvr>
                                        <p:cTn id="11" dur="1" fill="hold">
                                          <p:stCondLst>
                                            <p:cond delay="0"/>
                                          </p:stCondLst>
                                        </p:cTn>
                                        <p:tgtEl>
                                          <p:spTgt spid="39938"/>
                                        </p:tgtEl>
                                        <p:attrNameLst>
                                          <p:attrName>style.visibility</p:attrName>
                                        </p:attrNameLst>
                                      </p:cBhvr>
                                      <p:to>
                                        <p:strVal val="visible"/>
                                      </p:to>
                                    </p:set>
                                    <p:anim calcmode="lin" valueType="num">
                                      <p:cBhvr>
                                        <p:cTn id="12" dur="500" fill="hold"/>
                                        <p:tgtEl>
                                          <p:spTgt spid="39938"/>
                                        </p:tgtEl>
                                        <p:attrNameLst>
                                          <p:attrName>ppt_w</p:attrName>
                                        </p:attrNameLst>
                                      </p:cBhvr>
                                      <p:tavLst>
                                        <p:tav tm="0">
                                          <p:val>
                                            <p:fltVal val="0"/>
                                          </p:val>
                                        </p:tav>
                                        <p:tav tm="100000">
                                          <p:val>
                                            <p:strVal val="#ppt_w"/>
                                          </p:val>
                                        </p:tav>
                                      </p:tavLst>
                                    </p:anim>
                                    <p:anim calcmode="lin" valueType="num">
                                      <p:cBhvr>
                                        <p:cTn id="13" dur="500" fill="hold"/>
                                        <p:tgtEl>
                                          <p:spTgt spid="39938"/>
                                        </p:tgtEl>
                                        <p:attrNameLst>
                                          <p:attrName>ppt_h</p:attrName>
                                        </p:attrNameLst>
                                      </p:cBhvr>
                                      <p:tavLst>
                                        <p:tav tm="0">
                                          <p:val>
                                            <p:fltVal val="0"/>
                                          </p:val>
                                        </p:tav>
                                        <p:tav tm="100000">
                                          <p:val>
                                            <p:strVal val="#ppt_h"/>
                                          </p:val>
                                        </p:tav>
                                      </p:tavLst>
                                    </p:anim>
                                    <p:anim calcmode="lin" valueType="num">
                                      <p:cBhvr>
                                        <p:cTn id="14" dur="500" fill="hold"/>
                                        <p:tgtEl>
                                          <p:spTgt spid="39938"/>
                                        </p:tgtEl>
                                        <p:attrNameLst>
                                          <p:attrName>style.rotation</p:attrName>
                                        </p:attrNameLst>
                                      </p:cBhvr>
                                      <p:tavLst>
                                        <p:tav tm="0">
                                          <p:val>
                                            <p:fltVal val="360"/>
                                          </p:val>
                                        </p:tav>
                                        <p:tav tm="100000">
                                          <p:val>
                                            <p:fltVal val="0"/>
                                          </p:val>
                                        </p:tav>
                                      </p:tavLst>
                                    </p:anim>
                                    <p:animEffect transition="in" filter="fade">
                                      <p:cBhvr>
                                        <p:cTn id="15" dur="500"/>
                                        <p:tgtEl>
                                          <p:spTgt spid="39938"/>
                                        </p:tgtEl>
                                      </p:cBhvr>
                                    </p:animEffect>
                                  </p:childTnLst>
                                </p:cTn>
                              </p:par>
                            </p:childTnLst>
                          </p:cTn>
                        </p:par>
                        <p:par>
                          <p:cTn id="16" fill="hold">
                            <p:stCondLst>
                              <p:cond delay="500"/>
                            </p:stCondLst>
                            <p:childTnLst>
                              <p:par>
                                <p:cTn id="17" presetID="49" presetClass="entr" presetSubtype="0" decel="100000" fill="hold" nodeType="afterEffect">
                                  <p:stCondLst>
                                    <p:cond delay="0"/>
                                  </p:stCondLst>
                                  <p:childTnLst>
                                    <p:set>
                                      <p:cBhvr>
                                        <p:cTn id="18" dur="1" fill="hold">
                                          <p:stCondLst>
                                            <p:cond delay="0"/>
                                          </p:stCondLst>
                                        </p:cTn>
                                        <p:tgtEl>
                                          <p:spTgt spid="39939"/>
                                        </p:tgtEl>
                                        <p:attrNameLst>
                                          <p:attrName>style.visibility</p:attrName>
                                        </p:attrNameLst>
                                      </p:cBhvr>
                                      <p:to>
                                        <p:strVal val="visible"/>
                                      </p:to>
                                    </p:set>
                                    <p:anim calcmode="lin" valueType="num">
                                      <p:cBhvr>
                                        <p:cTn id="19" dur="500" fill="hold"/>
                                        <p:tgtEl>
                                          <p:spTgt spid="39939"/>
                                        </p:tgtEl>
                                        <p:attrNameLst>
                                          <p:attrName>ppt_w</p:attrName>
                                        </p:attrNameLst>
                                      </p:cBhvr>
                                      <p:tavLst>
                                        <p:tav tm="0">
                                          <p:val>
                                            <p:fltVal val="0"/>
                                          </p:val>
                                        </p:tav>
                                        <p:tav tm="100000">
                                          <p:val>
                                            <p:strVal val="#ppt_w"/>
                                          </p:val>
                                        </p:tav>
                                      </p:tavLst>
                                    </p:anim>
                                    <p:anim calcmode="lin" valueType="num">
                                      <p:cBhvr>
                                        <p:cTn id="20" dur="500" fill="hold"/>
                                        <p:tgtEl>
                                          <p:spTgt spid="39939"/>
                                        </p:tgtEl>
                                        <p:attrNameLst>
                                          <p:attrName>ppt_h</p:attrName>
                                        </p:attrNameLst>
                                      </p:cBhvr>
                                      <p:tavLst>
                                        <p:tav tm="0">
                                          <p:val>
                                            <p:fltVal val="0"/>
                                          </p:val>
                                        </p:tav>
                                        <p:tav tm="100000">
                                          <p:val>
                                            <p:strVal val="#ppt_h"/>
                                          </p:val>
                                        </p:tav>
                                      </p:tavLst>
                                    </p:anim>
                                    <p:anim calcmode="lin" valueType="num">
                                      <p:cBhvr>
                                        <p:cTn id="21" dur="500" fill="hold"/>
                                        <p:tgtEl>
                                          <p:spTgt spid="39939"/>
                                        </p:tgtEl>
                                        <p:attrNameLst>
                                          <p:attrName>style.rotation</p:attrName>
                                        </p:attrNameLst>
                                      </p:cBhvr>
                                      <p:tavLst>
                                        <p:tav tm="0">
                                          <p:val>
                                            <p:fltVal val="360"/>
                                          </p:val>
                                        </p:tav>
                                        <p:tav tm="100000">
                                          <p:val>
                                            <p:fltVal val="0"/>
                                          </p:val>
                                        </p:tav>
                                      </p:tavLst>
                                    </p:anim>
                                    <p:animEffect transition="in" filter="fade">
                                      <p:cBhvr>
                                        <p:cTn id="22" dur="500"/>
                                        <p:tgtEl>
                                          <p:spTgt spid="39939"/>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additive="base">
                                        <p:cTn id="27" dur="500" fill="hold"/>
                                        <p:tgtEl>
                                          <p:spTgt spid="2"/>
                                        </p:tgtEl>
                                        <p:attrNameLst>
                                          <p:attrName>ppt_x</p:attrName>
                                        </p:attrNameLst>
                                      </p:cBhvr>
                                      <p:tavLst>
                                        <p:tav tm="0">
                                          <p:val>
                                            <p:strVal val="#ppt_x"/>
                                          </p:val>
                                        </p:tav>
                                        <p:tav tm="100000">
                                          <p:val>
                                            <p:strVal val="#ppt_x"/>
                                          </p:val>
                                        </p:tav>
                                      </p:tavLst>
                                    </p:anim>
                                    <p:anim calcmode="lin" valueType="num">
                                      <p:cBhvr additive="base">
                                        <p:cTn id="2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7" grpId="0"/>
      <p:bldP spid="2" grpId="0" animBg="1"/>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3" name="Rectangle 2"/>
          <p:cNvSpPr>
            <a:spLocks noGrp="1" noRot="1" noChangeArrowheads="1"/>
          </p:cNvSpPr>
          <p:nvPr>
            <p:ph type="title"/>
          </p:nvPr>
        </p:nvSpPr>
        <p:spPr>
          <a:xfrm>
            <a:off x="594360" y="86360"/>
            <a:ext cx="10972800" cy="1143000"/>
          </a:xfrm>
        </p:spPr>
        <p:txBody>
          <a:bodyPr/>
          <a:lstStyle/>
          <a:p>
            <a:pPr eaLnBrk="1" hangingPunct="1"/>
            <a:r>
              <a:rPr lang="fr-FR" sz="5400" dirty="0" err="1" smtClean="0">
                <a:solidFill>
                  <a:srgbClr val="002060"/>
                </a:solidFill>
              </a:rPr>
              <a:t>Questioning</a:t>
            </a:r>
            <a:r>
              <a:rPr lang="fr-FR" sz="5400" dirty="0" smtClean="0">
                <a:solidFill>
                  <a:srgbClr val="002060"/>
                </a:solidFill>
              </a:rPr>
              <a:t> </a:t>
            </a:r>
            <a:r>
              <a:rPr lang="fr-FR" sz="5400" dirty="0" err="1" smtClean="0">
                <a:solidFill>
                  <a:srgbClr val="002060"/>
                </a:solidFill>
              </a:rPr>
              <a:t>Skills</a:t>
            </a:r>
            <a:endParaRPr lang="en-US" sz="5400" dirty="0" smtClean="0">
              <a:solidFill>
                <a:srgbClr val="002060"/>
              </a:solidFill>
            </a:endParaRPr>
          </a:p>
        </p:txBody>
      </p:sp>
      <p:sp>
        <p:nvSpPr>
          <p:cNvPr id="33794" name="Rectangle 3"/>
          <p:cNvSpPr>
            <a:spLocks noGrp="1" noRot="1" noChangeArrowheads="1"/>
          </p:cNvSpPr>
          <p:nvPr>
            <p:ph sz="quarter" idx="1"/>
          </p:nvPr>
        </p:nvSpPr>
        <p:spPr>
          <a:xfrm>
            <a:off x="-357187" y="886142"/>
            <a:ext cx="12301538" cy="4781550"/>
          </a:xfrm>
        </p:spPr>
        <p:txBody>
          <a:bodyPr/>
          <a:lstStyle/>
          <a:p>
            <a:pPr lvl="1">
              <a:lnSpc>
                <a:spcPct val="150000"/>
              </a:lnSpc>
              <a:spcBef>
                <a:spcPts val="600"/>
              </a:spcBef>
              <a:spcAft>
                <a:spcPts val="600"/>
              </a:spcAft>
            </a:pPr>
            <a:r>
              <a:rPr lang="en-GB" sz="2400" b="1" dirty="0">
                <a:solidFill>
                  <a:srgbClr val="002060"/>
                </a:solidFill>
              </a:rPr>
              <a:t>Closed questions </a:t>
            </a:r>
            <a:r>
              <a:rPr lang="en-GB" sz="2400" dirty="0">
                <a:solidFill>
                  <a:srgbClr val="002060"/>
                </a:solidFill>
              </a:rPr>
              <a:t>only</a:t>
            </a:r>
            <a:r>
              <a:rPr lang="en-GB" sz="2400" b="1" dirty="0">
                <a:solidFill>
                  <a:srgbClr val="002060"/>
                </a:solidFill>
              </a:rPr>
              <a:t> </a:t>
            </a:r>
            <a:r>
              <a:rPr lang="en-GB" sz="2400" dirty="0">
                <a:solidFill>
                  <a:srgbClr val="002060"/>
                </a:solidFill>
              </a:rPr>
              <a:t>allow for a single word or short answer</a:t>
            </a:r>
            <a:endParaRPr lang="en-GB" sz="2400" i="1" dirty="0">
              <a:solidFill>
                <a:srgbClr val="002060"/>
              </a:solidFill>
            </a:endParaRPr>
          </a:p>
          <a:p>
            <a:pPr lvl="1">
              <a:lnSpc>
                <a:spcPct val="150000"/>
              </a:lnSpc>
              <a:spcBef>
                <a:spcPts val="600"/>
              </a:spcBef>
              <a:spcAft>
                <a:spcPts val="600"/>
              </a:spcAft>
            </a:pPr>
            <a:r>
              <a:rPr lang="en-GB" sz="2400" b="1" dirty="0">
                <a:solidFill>
                  <a:srgbClr val="002060"/>
                </a:solidFill>
              </a:rPr>
              <a:t>Open questions </a:t>
            </a:r>
            <a:r>
              <a:rPr lang="en-GB" sz="2400" dirty="0">
                <a:solidFill>
                  <a:srgbClr val="002060"/>
                </a:solidFill>
              </a:rPr>
              <a:t>such as: ..‘how have things been?’ </a:t>
            </a:r>
            <a:r>
              <a:rPr lang="en-GB" sz="2400" i="1" dirty="0">
                <a:solidFill>
                  <a:srgbClr val="002060"/>
                </a:solidFill>
              </a:rPr>
              <a:t>allows the </a:t>
            </a:r>
            <a:r>
              <a:rPr lang="en-GB" sz="2400" i="1" dirty="0" smtClean="0">
                <a:solidFill>
                  <a:srgbClr val="002060"/>
                </a:solidFill>
              </a:rPr>
              <a:t>person to </a:t>
            </a:r>
            <a:r>
              <a:rPr lang="en-GB" sz="2400" i="1" dirty="0">
                <a:solidFill>
                  <a:srgbClr val="002060"/>
                </a:solidFill>
              </a:rPr>
              <a:t>tell you anything at all about what has been happening</a:t>
            </a:r>
          </a:p>
          <a:p>
            <a:pPr lvl="1">
              <a:lnSpc>
                <a:spcPct val="150000"/>
              </a:lnSpc>
              <a:spcBef>
                <a:spcPts val="600"/>
              </a:spcBef>
              <a:spcAft>
                <a:spcPts val="600"/>
              </a:spcAft>
            </a:pPr>
            <a:r>
              <a:rPr lang="en-GB" sz="2400" b="1" dirty="0">
                <a:solidFill>
                  <a:srgbClr val="002060"/>
                </a:solidFill>
              </a:rPr>
              <a:t>Focused questions </a:t>
            </a:r>
            <a:r>
              <a:rPr lang="en-GB" sz="2400" dirty="0">
                <a:solidFill>
                  <a:srgbClr val="002060"/>
                </a:solidFill>
              </a:rPr>
              <a:t>do just as the name describes; they focus down onto a particular area and then explore it further: ‘Can you tell me more about…?’</a:t>
            </a:r>
          </a:p>
          <a:p>
            <a:pPr lvl="1">
              <a:spcBef>
                <a:spcPts val="600"/>
              </a:spcBef>
              <a:spcAft>
                <a:spcPts val="600"/>
              </a:spcAft>
            </a:pPr>
            <a:r>
              <a:rPr lang="en-GB" sz="2400" b="1" dirty="0">
                <a:solidFill>
                  <a:srgbClr val="002060"/>
                </a:solidFill>
              </a:rPr>
              <a:t>Direct questions </a:t>
            </a:r>
            <a:r>
              <a:rPr lang="en-GB" sz="2400" dirty="0">
                <a:solidFill>
                  <a:srgbClr val="002060"/>
                </a:solidFill>
              </a:rPr>
              <a:t>may have a place such as: </a:t>
            </a:r>
            <a:r>
              <a:rPr lang="en-GB" sz="2400" i="1" dirty="0">
                <a:solidFill>
                  <a:srgbClr val="002060"/>
                </a:solidFill>
              </a:rPr>
              <a:t>‘How does your working relationship with Bob affect your home life?’</a:t>
            </a:r>
          </a:p>
          <a:p>
            <a:pPr lvl="1">
              <a:spcBef>
                <a:spcPts val="600"/>
              </a:spcBef>
              <a:spcAft>
                <a:spcPts val="600"/>
              </a:spcAft>
            </a:pPr>
            <a:r>
              <a:rPr lang="en-GB" sz="2400" i="1" dirty="0">
                <a:solidFill>
                  <a:srgbClr val="002060"/>
                </a:solidFill>
              </a:rPr>
              <a:t>Multiple questions and leading question styles are best avoided </a:t>
            </a:r>
            <a:r>
              <a:rPr lang="en-GB" sz="2400" i="1" dirty="0" smtClean="0">
                <a:solidFill>
                  <a:srgbClr val="002060"/>
                </a:solidFill>
              </a:rPr>
              <a:t>to ensure that the Reviewee remains the focus and the </a:t>
            </a:r>
            <a:r>
              <a:rPr lang="en-GB" sz="2400" i="1" dirty="0" err="1" smtClean="0">
                <a:solidFill>
                  <a:srgbClr val="002060"/>
                </a:solidFill>
              </a:rPr>
              <a:t>PADR</a:t>
            </a:r>
            <a:r>
              <a:rPr lang="en-GB" sz="2400" i="1" dirty="0" smtClean="0">
                <a:solidFill>
                  <a:srgbClr val="002060"/>
                </a:solidFill>
              </a:rPr>
              <a:t> meeting does not turn into an ‘interrogation’ </a:t>
            </a:r>
            <a:r>
              <a:rPr lang="en-GB" sz="2400" dirty="0" smtClean="0">
                <a:solidFill>
                  <a:srgbClr val="002060"/>
                </a:solidFill>
              </a:rPr>
              <a:t> </a:t>
            </a:r>
            <a:endParaRPr lang="en-GB" sz="2400" dirty="0">
              <a:solidFill>
                <a:srgbClr val="002060"/>
              </a:solidFill>
            </a:endParaRPr>
          </a:p>
          <a:p>
            <a:pPr lvl="1">
              <a:lnSpc>
                <a:spcPct val="150000"/>
              </a:lnSpc>
              <a:spcBef>
                <a:spcPts val="600"/>
              </a:spcBef>
              <a:spcAft>
                <a:spcPts val="600"/>
              </a:spcAft>
            </a:pPr>
            <a:endParaRPr lang="en-US" sz="2400" dirty="0">
              <a:solidFill>
                <a:srgbClr val="002060"/>
              </a:solidFill>
            </a:endParaRPr>
          </a:p>
        </p:txBody>
      </p:sp>
    </p:spTree>
    <p:extLst>
      <p:ext uri="{BB962C8B-B14F-4D97-AF65-F5344CB8AC3E}">
        <p14:creationId xmlns:p14="http://schemas.microsoft.com/office/powerpoint/2010/main" val="341700237"/>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33793"/>
                                        </p:tgtEl>
                                        <p:attrNameLst>
                                          <p:attrName>style.visibility</p:attrName>
                                        </p:attrNameLst>
                                      </p:cBhvr>
                                      <p:to>
                                        <p:strVal val="visible"/>
                                      </p:to>
                                    </p:set>
                                    <p:animEffect transition="in" filter="dissolve">
                                      <p:cBhvr>
                                        <p:cTn id="7" dur="500"/>
                                        <p:tgtEl>
                                          <p:spTgt spid="3379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3794">
                                            <p:txEl>
                                              <p:pRg st="0" end="0"/>
                                            </p:txEl>
                                          </p:spTgt>
                                        </p:tgtEl>
                                        <p:attrNameLst>
                                          <p:attrName>style.visibility</p:attrName>
                                        </p:attrNameLst>
                                      </p:cBhvr>
                                      <p:to>
                                        <p:strVal val="visible"/>
                                      </p:to>
                                    </p:set>
                                    <p:animEffect transition="in" filter="wipe(left)">
                                      <p:cBhvr>
                                        <p:cTn id="12" dur="500"/>
                                        <p:tgtEl>
                                          <p:spTgt spid="3379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3794">
                                            <p:txEl>
                                              <p:pRg st="1" end="1"/>
                                            </p:txEl>
                                          </p:spTgt>
                                        </p:tgtEl>
                                        <p:attrNameLst>
                                          <p:attrName>style.visibility</p:attrName>
                                        </p:attrNameLst>
                                      </p:cBhvr>
                                      <p:to>
                                        <p:strVal val="visible"/>
                                      </p:to>
                                    </p:set>
                                    <p:animEffect transition="in" filter="wipe(left)">
                                      <p:cBhvr>
                                        <p:cTn id="17" dur="500"/>
                                        <p:tgtEl>
                                          <p:spTgt spid="3379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3794">
                                            <p:txEl>
                                              <p:pRg st="2" end="2"/>
                                            </p:txEl>
                                          </p:spTgt>
                                        </p:tgtEl>
                                        <p:attrNameLst>
                                          <p:attrName>style.visibility</p:attrName>
                                        </p:attrNameLst>
                                      </p:cBhvr>
                                      <p:to>
                                        <p:strVal val="visible"/>
                                      </p:to>
                                    </p:set>
                                    <p:animEffect transition="in" filter="wipe(left)">
                                      <p:cBhvr>
                                        <p:cTn id="22" dur="500"/>
                                        <p:tgtEl>
                                          <p:spTgt spid="3379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3794">
                                            <p:txEl>
                                              <p:pRg st="3" end="3"/>
                                            </p:txEl>
                                          </p:spTgt>
                                        </p:tgtEl>
                                        <p:attrNameLst>
                                          <p:attrName>style.visibility</p:attrName>
                                        </p:attrNameLst>
                                      </p:cBhvr>
                                      <p:to>
                                        <p:strVal val="visible"/>
                                      </p:to>
                                    </p:set>
                                    <p:animEffect transition="in" filter="wipe(left)">
                                      <p:cBhvr>
                                        <p:cTn id="27" dur="500"/>
                                        <p:tgtEl>
                                          <p:spTgt spid="3379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3794">
                                            <p:txEl>
                                              <p:pRg st="4" end="4"/>
                                            </p:txEl>
                                          </p:spTgt>
                                        </p:tgtEl>
                                        <p:attrNameLst>
                                          <p:attrName>style.visibility</p:attrName>
                                        </p:attrNameLst>
                                      </p:cBhvr>
                                      <p:to>
                                        <p:strVal val="visible"/>
                                      </p:to>
                                    </p:set>
                                    <p:animEffect transition="in" filter="wipe(left)">
                                      <p:cBhvr>
                                        <p:cTn id="32" dur="500"/>
                                        <p:tgtEl>
                                          <p:spTgt spid="3379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3" grpId="0"/>
      <p:bldP spid="33794" grpId="0" build="p" bldLvl="2"/>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9633" name="Rectangle 2"/>
          <p:cNvSpPr>
            <a:spLocks noGrp="1" noRot="1" noChangeArrowheads="1"/>
          </p:cNvSpPr>
          <p:nvPr>
            <p:ph type="title"/>
          </p:nvPr>
        </p:nvSpPr>
        <p:spPr/>
        <p:txBody>
          <a:bodyPr/>
          <a:lstStyle/>
          <a:p>
            <a:pPr eaLnBrk="1" hangingPunct="1"/>
            <a:r>
              <a:rPr lang="en-GB" sz="4800" dirty="0" smtClean="0">
                <a:solidFill>
                  <a:srgbClr val="002060"/>
                </a:solidFill>
              </a:rPr>
              <a:t>Johari’s Window</a:t>
            </a:r>
          </a:p>
        </p:txBody>
      </p:sp>
      <p:pic>
        <p:nvPicPr>
          <p:cNvPr id="110595" name="Picture 3"/>
          <p:cNvPicPr>
            <a:picLocks noChangeAspect="1" noChangeArrowheads="1"/>
          </p:cNvPicPr>
          <p:nvPr/>
        </p:nvPicPr>
        <p:blipFill>
          <a:blip r:embed="rId3" cstate="print"/>
          <a:srcRect l="3125" t="26367" r="55908" b="24414"/>
          <a:stretch>
            <a:fillRect/>
          </a:stretch>
        </p:blipFill>
        <p:spPr bwMode="auto">
          <a:xfrm>
            <a:off x="6896101" y="1196588"/>
            <a:ext cx="5295899" cy="4771023"/>
          </a:xfrm>
          <a:prstGeom prst="rect">
            <a:avLst/>
          </a:prstGeom>
          <a:noFill/>
          <a:ln w="9525">
            <a:noFill/>
            <a:miter lim="800000"/>
            <a:headEnd/>
            <a:tailEnd/>
          </a:ln>
        </p:spPr>
      </p:pic>
      <p:pic>
        <p:nvPicPr>
          <p:cNvPr id="110596" name="Picture 4" descr="johariwindowmodel"/>
          <p:cNvPicPr>
            <a:picLocks noChangeAspect="1" noChangeArrowheads="1"/>
          </p:cNvPicPr>
          <p:nvPr/>
        </p:nvPicPr>
        <p:blipFill>
          <a:blip r:embed="rId4" cstate="print"/>
          <a:srcRect/>
          <a:stretch>
            <a:fillRect/>
          </a:stretch>
        </p:blipFill>
        <p:spPr bwMode="auto">
          <a:xfrm>
            <a:off x="331789" y="1082359"/>
            <a:ext cx="5428931" cy="4991932"/>
          </a:xfrm>
          <a:prstGeom prst="rect">
            <a:avLst/>
          </a:prstGeom>
          <a:noFill/>
          <a:ln w="9525">
            <a:noFill/>
            <a:miter lim="800000"/>
            <a:headEnd/>
            <a:tailEnd/>
          </a:ln>
        </p:spPr>
      </p:pic>
    </p:spTree>
    <p:extLst>
      <p:ext uri="{BB962C8B-B14F-4D97-AF65-F5344CB8AC3E}">
        <p14:creationId xmlns:p14="http://schemas.microsoft.com/office/powerpoint/2010/main" val="1999510062"/>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69633"/>
                                        </p:tgtEl>
                                        <p:attrNameLst>
                                          <p:attrName>style.visibility</p:attrName>
                                        </p:attrNameLst>
                                      </p:cBhvr>
                                      <p:to>
                                        <p:strVal val="visible"/>
                                      </p:to>
                                    </p:set>
                                    <p:animEffect transition="in" filter="dissolve">
                                      <p:cBhvr>
                                        <p:cTn id="7" dur="500"/>
                                        <p:tgtEl>
                                          <p:spTgt spid="6963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nodeType="clickEffect">
                                  <p:stCondLst>
                                    <p:cond delay="0"/>
                                  </p:stCondLst>
                                  <p:childTnLst>
                                    <p:set>
                                      <p:cBhvr>
                                        <p:cTn id="11" dur="1" fill="hold">
                                          <p:stCondLst>
                                            <p:cond delay="0"/>
                                          </p:stCondLst>
                                        </p:cTn>
                                        <p:tgtEl>
                                          <p:spTgt spid="110596"/>
                                        </p:tgtEl>
                                        <p:attrNameLst>
                                          <p:attrName>style.visibility</p:attrName>
                                        </p:attrNameLst>
                                      </p:cBhvr>
                                      <p:to>
                                        <p:strVal val="visible"/>
                                      </p:to>
                                    </p:set>
                                    <p:animEffect transition="in" filter="box(out)">
                                      <p:cBhvr>
                                        <p:cTn id="12" dur="500"/>
                                        <p:tgtEl>
                                          <p:spTgt spid="110596"/>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32" fill="hold" nodeType="clickEffect">
                                  <p:stCondLst>
                                    <p:cond delay="0"/>
                                  </p:stCondLst>
                                  <p:childTnLst>
                                    <p:set>
                                      <p:cBhvr>
                                        <p:cTn id="16" dur="1" fill="hold">
                                          <p:stCondLst>
                                            <p:cond delay="0"/>
                                          </p:stCondLst>
                                        </p:cTn>
                                        <p:tgtEl>
                                          <p:spTgt spid="110595"/>
                                        </p:tgtEl>
                                        <p:attrNameLst>
                                          <p:attrName>style.visibility</p:attrName>
                                        </p:attrNameLst>
                                      </p:cBhvr>
                                      <p:to>
                                        <p:strVal val="visible"/>
                                      </p:to>
                                    </p:set>
                                    <p:animEffect transition="in" filter="box(out)">
                                      <p:cBhvr>
                                        <p:cTn id="17" dur="500"/>
                                        <p:tgtEl>
                                          <p:spTgt spid="1105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ChangeArrowheads="1"/>
          </p:cNvSpPr>
          <p:nvPr/>
        </p:nvSpPr>
        <p:spPr bwMode="auto">
          <a:xfrm>
            <a:off x="1992313" y="188913"/>
            <a:ext cx="8375650" cy="990600"/>
          </a:xfrm>
          <a:prstGeom prst="rect">
            <a:avLst/>
          </a:prstGeom>
          <a:noFill/>
          <a:ln w="9525">
            <a:noFill/>
            <a:miter lim="800000"/>
            <a:headEnd/>
            <a:tailEnd/>
          </a:ln>
        </p:spPr>
        <p:txBody>
          <a:bodyPr anchor="ctr"/>
          <a:lstStyle/>
          <a:p>
            <a:pPr algn="ctr">
              <a:defRPr/>
            </a:pPr>
            <a:r>
              <a:rPr lang="en-US" sz="5400" b="1" dirty="0">
                <a:solidFill>
                  <a:srgbClr val="002060"/>
                </a:solidFill>
                <a:latin typeface="+mj-lt"/>
                <a:ea typeface="+mj-ea"/>
                <a:cs typeface="+mj-cs"/>
              </a:rPr>
              <a:t>Active Listening Skills</a:t>
            </a:r>
          </a:p>
        </p:txBody>
      </p:sp>
      <p:sp>
        <p:nvSpPr>
          <p:cNvPr id="45058" name="Rectangle 3"/>
          <p:cNvSpPr>
            <a:spLocks noGrp="1" noChangeArrowheads="1"/>
          </p:cNvSpPr>
          <p:nvPr>
            <p:ph sz="half" idx="1"/>
          </p:nvPr>
        </p:nvSpPr>
        <p:spPr>
          <a:xfrm>
            <a:off x="6431280" y="1370014"/>
            <a:ext cx="5360670" cy="4465637"/>
          </a:xfrm>
        </p:spPr>
        <p:txBody>
          <a:bodyPr/>
          <a:lstStyle/>
          <a:p>
            <a:pPr>
              <a:lnSpc>
                <a:spcPct val="120000"/>
              </a:lnSpc>
              <a:spcBef>
                <a:spcPct val="25000"/>
              </a:spcBef>
              <a:spcAft>
                <a:spcPct val="25000"/>
              </a:spcAft>
            </a:pPr>
            <a:r>
              <a:rPr lang="en-US" sz="2800" dirty="0">
                <a:solidFill>
                  <a:schemeClr val="tx2">
                    <a:lumMod val="75000"/>
                  </a:schemeClr>
                </a:solidFill>
              </a:rPr>
              <a:t>Eliminate distractions</a:t>
            </a:r>
          </a:p>
          <a:p>
            <a:pPr>
              <a:lnSpc>
                <a:spcPct val="120000"/>
              </a:lnSpc>
              <a:spcBef>
                <a:spcPct val="25000"/>
              </a:spcBef>
              <a:spcAft>
                <a:spcPct val="25000"/>
              </a:spcAft>
            </a:pPr>
            <a:r>
              <a:rPr lang="en-US" sz="2800" dirty="0">
                <a:solidFill>
                  <a:schemeClr val="tx2">
                    <a:lumMod val="75000"/>
                  </a:schemeClr>
                </a:solidFill>
              </a:rPr>
              <a:t>Focus on the speaker</a:t>
            </a:r>
          </a:p>
          <a:p>
            <a:pPr>
              <a:lnSpc>
                <a:spcPct val="120000"/>
              </a:lnSpc>
              <a:spcBef>
                <a:spcPct val="25000"/>
              </a:spcBef>
              <a:spcAft>
                <a:spcPct val="25000"/>
              </a:spcAft>
            </a:pPr>
            <a:r>
              <a:rPr lang="en-US" sz="2800" dirty="0">
                <a:solidFill>
                  <a:schemeClr val="tx2">
                    <a:lumMod val="75000"/>
                  </a:schemeClr>
                </a:solidFill>
              </a:rPr>
              <a:t>Maintain an open mind</a:t>
            </a:r>
          </a:p>
          <a:p>
            <a:pPr>
              <a:lnSpc>
                <a:spcPct val="120000"/>
              </a:lnSpc>
              <a:spcBef>
                <a:spcPct val="25000"/>
              </a:spcBef>
              <a:spcAft>
                <a:spcPct val="25000"/>
              </a:spcAft>
            </a:pPr>
            <a:r>
              <a:rPr lang="en-US" sz="2800" dirty="0">
                <a:solidFill>
                  <a:schemeClr val="tx2">
                    <a:lumMod val="75000"/>
                  </a:schemeClr>
                </a:solidFill>
              </a:rPr>
              <a:t>Look for nonverbal cues</a:t>
            </a:r>
          </a:p>
          <a:p>
            <a:pPr>
              <a:lnSpc>
                <a:spcPct val="120000"/>
              </a:lnSpc>
              <a:spcBef>
                <a:spcPct val="25000"/>
              </a:spcBef>
              <a:spcAft>
                <a:spcPct val="25000"/>
              </a:spcAft>
            </a:pPr>
            <a:r>
              <a:rPr lang="en-US" sz="2800" dirty="0">
                <a:solidFill>
                  <a:schemeClr val="tx2">
                    <a:lumMod val="75000"/>
                  </a:schemeClr>
                </a:solidFill>
              </a:rPr>
              <a:t>Do not react negatively to emotive words</a:t>
            </a:r>
          </a:p>
          <a:p>
            <a:pPr>
              <a:lnSpc>
                <a:spcPct val="120000"/>
              </a:lnSpc>
              <a:spcBef>
                <a:spcPct val="25000"/>
              </a:spcBef>
              <a:spcAft>
                <a:spcPct val="25000"/>
              </a:spcAft>
            </a:pPr>
            <a:endParaRPr lang="en-GB" sz="2800" dirty="0">
              <a:solidFill>
                <a:schemeClr val="tx2">
                  <a:lumMod val="75000"/>
                </a:schemeClr>
              </a:solidFill>
            </a:endParaRPr>
          </a:p>
        </p:txBody>
      </p:sp>
      <p:sp>
        <p:nvSpPr>
          <p:cNvPr id="45059" name="Rectangle 4"/>
          <p:cNvSpPr>
            <a:spLocks noGrp="1" noChangeArrowheads="1"/>
          </p:cNvSpPr>
          <p:nvPr>
            <p:ph sz="half" idx="2"/>
          </p:nvPr>
        </p:nvSpPr>
        <p:spPr>
          <a:xfrm>
            <a:off x="548640" y="1339533"/>
            <a:ext cx="4831080" cy="4465638"/>
          </a:xfrm>
        </p:spPr>
        <p:txBody>
          <a:bodyPr/>
          <a:lstStyle/>
          <a:p>
            <a:pPr>
              <a:lnSpc>
                <a:spcPct val="120000"/>
              </a:lnSpc>
              <a:spcBef>
                <a:spcPct val="25000"/>
              </a:spcBef>
              <a:spcAft>
                <a:spcPct val="25000"/>
              </a:spcAft>
            </a:pPr>
            <a:r>
              <a:rPr lang="en-US" sz="2800" dirty="0">
                <a:solidFill>
                  <a:schemeClr val="tx2">
                    <a:lumMod val="75000"/>
                  </a:schemeClr>
                </a:solidFill>
              </a:rPr>
              <a:t>Concentrate</a:t>
            </a:r>
          </a:p>
          <a:p>
            <a:pPr>
              <a:lnSpc>
                <a:spcPct val="120000"/>
              </a:lnSpc>
              <a:spcBef>
                <a:spcPct val="25000"/>
              </a:spcBef>
              <a:spcAft>
                <a:spcPct val="25000"/>
              </a:spcAft>
            </a:pPr>
            <a:r>
              <a:rPr lang="en-US" sz="2800" dirty="0">
                <a:solidFill>
                  <a:schemeClr val="tx2">
                    <a:lumMod val="75000"/>
                  </a:schemeClr>
                </a:solidFill>
              </a:rPr>
              <a:t>Ask questions</a:t>
            </a:r>
          </a:p>
          <a:p>
            <a:pPr>
              <a:lnSpc>
                <a:spcPct val="120000"/>
              </a:lnSpc>
              <a:spcBef>
                <a:spcPct val="25000"/>
              </a:spcBef>
              <a:spcAft>
                <a:spcPct val="25000"/>
              </a:spcAft>
            </a:pPr>
            <a:r>
              <a:rPr lang="en-US" sz="2800" dirty="0">
                <a:solidFill>
                  <a:schemeClr val="tx2">
                    <a:lumMod val="75000"/>
                  </a:schemeClr>
                </a:solidFill>
              </a:rPr>
              <a:t>Sit so you can see &amp; hear</a:t>
            </a:r>
          </a:p>
          <a:p>
            <a:pPr>
              <a:lnSpc>
                <a:spcPct val="120000"/>
              </a:lnSpc>
              <a:spcBef>
                <a:spcPct val="25000"/>
              </a:spcBef>
              <a:spcAft>
                <a:spcPct val="25000"/>
              </a:spcAft>
            </a:pPr>
            <a:r>
              <a:rPr lang="en-US" sz="2800" dirty="0">
                <a:solidFill>
                  <a:schemeClr val="tx2">
                    <a:lumMod val="75000"/>
                  </a:schemeClr>
                </a:solidFill>
              </a:rPr>
              <a:t>Avoid prejudices</a:t>
            </a:r>
          </a:p>
          <a:p>
            <a:pPr>
              <a:lnSpc>
                <a:spcPct val="120000"/>
              </a:lnSpc>
              <a:spcBef>
                <a:spcPct val="25000"/>
              </a:spcBef>
              <a:spcAft>
                <a:spcPct val="25000"/>
              </a:spcAft>
            </a:pPr>
            <a:r>
              <a:rPr lang="en-US" sz="2800" dirty="0">
                <a:solidFill>
                  <a:schemeClr val="tx2">
                    <a:lumMod val="75000"/>
                  </a:schemeClr>
                </a:solidFill>
              </a:rPr>
              <a:t>Ask for clarification</a:t>
            </a:r>
          </a:p>
          <a:p>
            <a:pPr>
              <a:lnSpc>
                <a:spcPct val="120000"/>
              </a:lnSpc>
              <a:spcBef>
                <a:spcPct val="25000"/>
              </a:spcBef>
              <a:spcAft>
                <a:spcPct val="25000"/>
              </a:spcAft>
            </a:pPr>
            <a:r>
              <a:rPr lang="en-US" sz="2800" dirty="0">
                <a:solidFill>
                  <a:schemeClr val="tx2">
                    <a:lumMod val="75000"/>
                  </a:schemeClr>
                </a:solidFill>
              </a:rPr>
              <a:t>Take notes?</a:t>
            </a:r>
          </a:p>
          <a:p>
            <a:pPr>
              <a:lnSpc>
                <a:spcPct val="120000"/>
              </a:lnSpc>
              <a:spcBef>
                <a:spcPct val="25000"/>
              </a:spcBef>
              <a:spcAft>
                <a:spcPct val="25000"/>
              </a:spcAft>
            </a:pPr>
            <a:endParaRPr lang="en-US" sz="2800" dirty="0">
              <a:solidFill>
                <a:schemeClr val="tx2">
                  <a:lumMod val="75000"/>
                </a:schemeClr>
              </a:solidFill>
            </a:endParaRPr>
          </a:p>
          <a:p>
            <a:pPr>
              <a:lnSpc>
                <a:spcPct val="120000"/>
              </a:lnSpc>
              <a:spcBef>
                <a:spcPct val="25000"/>
              </a:spcBef>
              <a:spcAft>
                <a:spcPct val="25000"/>
              </a:spcAft>
            </a:pPr>
            <a:endParaRPr lang="en-GB" sz="2800" dirty="0">
              <a:solidFill>
                <a:schemeClr val="tx2">
                  <a:lumMod val="75000"/>
                </a:schemeClr>
              </a:solidFill>
            </a:endParaRPr>
          </a:p>
        </p:txBody>
      </p:sp>
    </p:spTree>
    <p:extLst>
      <p:ext uri="{BB962C8B-B14F-4D97-AF65-F5344CB8AC3E}">
        <p14:creationId xmlns:p14="http://schemas.microsoft.com/office/powerpoint/2010/main" val="2580155319"/>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5059"/>
                                        </p:tgtEl>
                                        <p:attrNameLst>
                                          <p:attrName>style.visibility</p:attrName>
                                        </p:attrNameLst>
                                      </p:cBhvr>
                                      <p:to>
                                        <p:strVal val="visible"/>
                                      </p:to>
                                    </p:set>
                                    <p:animEffect transition="in" filter="wipe(up)">
                                      <p:cBhvr>
                                        <p:cTn id="7" dur="5000"/>
                                        <p:tgtEl>
                                          <p:spTgt spid="45059"/>
                                        </p:tgtEl>
                                      </p:cBhvr>
                                    </p:animEffect>
                                  </p:childTnLst>
                                </p:cTn>
                              </p:par>
                            </p:childTnLst>
                          </p:cTn>
                        </p:par>
                        <p:par>
                          <p:cTn id="8" fill="hold">
                            <p:stCondLst>
                              <p:cond delay="5000"/>
                            </p:stCondLst>
                            <p:childTnLst>
                              <p:par>
                                <p:cTn id="9" presetID="22" presetClass="entr" presetSubtype="1" fill="hold" grpId="0" nodeType="afterEffect">
                                  <p:stCondLst>
                                    <p:cond delay="0"/>
                                  </p:stCondLst>
                                  <p:childTnLst>
                                    <p:set>
                                      <p:cBhvr>
                                        <p:cTn id="10" dur="1" fill="hold">
                                          <p:stCondLst>
                                            <p:cond delay="0"/>
                                          </p:stCondLst>
                                        </p:cTn>
                                        <p:tgtEl>
                                          <p:spTgt spid="45058"/>
                                        </p:tgtEl>
                                        <p:attrNameLst>
                                          <p:attrName>style.visibility</p:attrName>
                                        </p:attrNameLst>
                                      </p:cBhvr>
                                      <p:to>
                                        <p:strVal val="visible"/>
                                      </p:to>
                                    </p:set>
                                    <p:animEffect transition="in" filter="wipe(up)">
                                      <p:cBhvr>
                                        <p:cTn id="11" dur="5000"/>
                                        <p:tgtEl>
                                          <p:spTgt spid="450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8" grpId="0"/>
      <p:bldP spid="4505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6"/>
          <p:cNvGrpSpPr>
            <a:grpSpLocks/>
          </p:cNvGrpSpPr>
          <p:nvPr/>
        </p:nvGrpSpPr>
        <p:grpSpPr bwMode="auto">
          <a:xfrm>
            <a:off x="1981200" y="0"/>
            <a:ext cx="8197764" cy="2560389"/>
            <a:chOff x="0" y="0"/>
            <a:chExt cx="48995" cy="15303"/>
          </a:xfrm>
        </p:grpSpPr>
        <p:pic>
          <p:nvPicPr>
            <p:cNvPr id="5" name="Picture 2" descr="values"/>
            <p:cNvPicPr>
              <a:picLocks noChangeAspect="1"/>
            </p:cNvPicPr>
            <p:nvPr/>
          </p:nvPicPr>
          <p:blipFill>
            <a:blip r:embed="rId2">
              <a:extLst>
                <a:ext uri="{28A0092B-C50C-407E-A947-70E740481C1C}">
                  <a14:useLocalDpi xmlns:a14="http://schemas.microsoft.com/office/drawing/2010/main" val="0"/>
                </a:ext>
              </a:extLst>
            </a:blip>
            <a:srcRect l="3343" t="49706" r="2098" b="517"/>
            <a:stretch>
              <a:fillRect/>
            </a:stretch>
          </p:blipFill>
          <p:spPr bwMode="auto">
            <a:xfrm>
              <a:off x="25671" y="0"/>
              <a:ext cx="23324" cy="1529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values"/>
            <p:cNvPicPr>
              <a:picLocks noChangeAspect="1"/>
            </p:cNvPicPr>
            <p:nvPr/>
          </p:nvPicPr>
          <p:blipFill>
            <a:blip r:embed="rId2">
              <a:extLst>
                <a:ext uri="{28A0092B-C50C-407E-A947-70E740481C1C}">
                  <a14:useLocalDpi xmlns:a14="http://schemas.microsoft.com/office/drawing/2010/main" val="0"/>
                </a:ext>
              </a:extLst>
            </a:blip>
            <a:srcRect t="2" r="630" b="52435"/>
            <a:stretch>
              <a:fillRect/>
            </a:stretch>
          </p:blipFill>
          <p:spPr bwMode="auto">
            <a:xfrm>
              <a:off x="0" y="0"/>
              <a:ext cx="25673" cy="15303"/>
            </a:xfrm>
            <a:prstGeom prst="rect">
              <a:avLst/>
            </a:prstGeom>
            <a:noFill/>
            <a:extLst>
              <a:ext uri="{909E8E84-426E-40DD-AFC4-6F175D3DCCD1}">
                <a14:hiddenFill xmlns:a14="http://schemas.microsoft.com/office/drawing/2010/main">
                  <a:solidFill>
                    <a:srgbClr val="FFFFFF"/>
                  </a:solidFill>
                </a14:hiddenFill>
              </a:ext>
            </a:extLst>
          </p:spPr>
        </p:pic>
      </p:grpSp>
      <p:graphicFrame>
        <p:nvGraphicFramePr>
          <p:cNvPr id="7" name="Chart 6"/>
          <p:cNvGraphicFramePr>
            <a:graphicFrameLocks/>
          </p:cNvGraphicFramePr>
          <p:nvPr>
            <p:extLst>
              <p:ext uri="{D42A27DB-BD31-4B8C-83A1-F6EECF244321}">
                <p14:modId xmlns:p14="http://schemas.microsoft.com/office/powerpoint/2010/main" val="2307415834"/>
              </p:ext>
            </p:extLst>
          </p:nvPr>
        </p:nvGraphicFramePr>
        <p:xfrm>
          <a:off x="6251342" y="2856453"/>
          <a:ext cx="4431898" cy="306896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p:cNvGraphicFramePr>
            <a:graphicFrameLocks/>
          </p:cNvGraphicFramePr>
          <p:nvPr>
            <p:extLst>
              <p:ext uri="{D42A27DB-BD31-4B8C-83A1-F6EECF244321}">
                <p14:modId xmlns:p14="http://schemas.microsoft.com/office/powerpoint/2010/main" val="2517949378"/>
              </p:ext>
            </p:extLst>
          </p:nvPr>
        </p:nvGraphicFramePr>
        <p:xfrm>
          <a:off x="1529644" y="2856453"/>
          <a:ext cx="4421574" cy="306896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864847158"/>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out)">
                                      <p:cBhvr>
                                        <p:cTn id="12" dur="2000"/>
                                        <p:tgtEl>
                                          <p:spTgt spid="8"/>
                                        </p:tgtEl>
                                      </p:cBhvr>
                                    </p:animEffect>
                                  </p:childTnLst>
                                </p:cTn>
                              </p:par>
                              <p:par>
                                <p:cTn id="13" presetID="6" presetClass="entr" presetSubtype="32"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circle(out)">
                                      <p:cBhvr>
                                        <p:cTn id="15"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Graphic spid="8" grpId="0">
        <p:bldAsOne/>
      </p:bldGraphic>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 y="335598"/>
            <a:ext cx="7269480" cy="1143000"/>
          </a:xfrm>
        </p:spPr>
        <p:txBody>
          <a:bodyPr/>
          <a:lstStyle/>
          <a:p>
            <a:r>
              <a:rPr lang="en-GB" sz="4400" dirty="0">
                <a:solidFill>
                  <a:srgbClr val="002060"/>
                </a:solidFill>
              </a:rPr>
              <a:t>What Is An Objective?</a:t>
            </a:r>
          </a:p>
        </p:txBody>
      </p:sp>
      <p:sp>
        <p:nvSpPr>
          <p:cNvPr id="3" name="Content Placeholder 2"/>
          <p:cNvSpPr>
            <a:spLocks noGrp="1"/>
          </p:cNvSpPr>
          <p:nvPr>
            <p:ph idx="1"/>
          </p:nvPr>
        </p:nvSpPr>
        <p:spPr>
          <a:xfrm>
            <a:off x="739036" y="1089765"/>
            <a:ext cx="10843364" cy="5036400"/>
          </a:xfrm>
        </p:spPr>
        <p:txBody>
          <a:bodyPr/>
          <a:lstStyle/>
          <a:p>
            <a:pPr>
              <a:lnSpc>
                <a:spcPct val="170000"/>
              </a:lnSpc>
              <a:buNone/>
            </a:pPr>
            <a:r>
              <a:rPr lang="en-GB" altLang="en-US" sz="2800" b="1" dirty="0">
                <a:solidFill>
                  <a:srgbClr val="002060"/>
                </a:solidFill>
              </a:rPr>
              <a:t>A statement of what is to be achieved</a:t>
            </a:r>
          </a:p>
          <a:p>
            <a:pPr lvl="1">
              <a:lnSpc>
                <a:spcPct val="170000"/>
              </a:lnSpc>
            </a:pPr>
            <a:r>
              <a:rPr lang="en-GB" altLang="en-US" sz="2800" b="1" dirty="0">
                <a:solidFill>
                  <a:srgbClr val="002060"/>
                </a:solidFill>
              </a:rPr>
              <a:t>The ‘end point</a:t>
            </a:r>
            <a:r>
              <a:rPr lang="en-GB" altLang="en-US" sz="2800" b="1" dirty="0" smtClean="0">
                <a:solidFill>
                  <a:srgbClr val="002060"/>
                </a:solidFill>
              </a:rPr>
              <a:t>’</a:t>
            </a:r>
            <a:endParaRPr lang="en-GB" altLang="en-US" sz="2600" b="1" dirty="0">
              <a:solidFill>
                <a:srgbClr val="002060"/>
              </a:solidFill>
            </a:endParaRPr>
          </a:p>
          <a:p>
            <a:pPr lvl="1">
              <a:lnSpc>
                <a:spcPct val="170000"/>
              </a:lnSpc>
            </a:pPr>
            <a:r>
              <a:rPr lang="en-GB" altLang="en-US" sz="2800" b="1" dirty="0">
                <a:solidFill>
                  <a:srgbClr val="002060"/>
                </a:solidFill>
              </a:rPr>
              <a:t>Some objectives can be ‘maintenance tasks’ but they must be priorities</a:t>
            </a:r>
          </a:p>
          <a:p>
            <a:pPr lvl="1">
              <a:lnSpc>
                <a:spcPct val="170000"/>
              </a:lnSpc>
            </a:pPr>
            <a:r>
              <a:rPr lang="en-GB" altLang="en-US" sz="2800" b="1" dirty="0">
                <a:solidFill>
                  <a:srgbClr val="002060"/>
                </a:solidFill>
              </a:rPr>
              <a:t>Some objectives will be ‘special tasks’ over and above routine work</a:t>
            </a:r>
          </a:p>
          <a:p>
            <a:endParaRPr lang="en-GB" dirty="0"/>
          </a:p>
        </p:txBody>
      </p:sp>
    </p:spTree>
    <p:extLst>
      <p:ext uri="{BB962C8B-B14F-4D97-AF65-F5344CB8AC3E}">
        <p14:creationId xmlns:p14="http://schemas.microsoft.com/office/powerpoint/2010/main" val="244870052"/>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500"/>
                                        <p:tgtEl>
                                          <p:spTgt spid="3">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left)">
                                      <p:cBhvr>
                                        <p:cTn id="15" dur="500"/>
                                        <p:tgtEl>
                                          <p:spTgt spid="3">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wipe(left)">
                                      <p:cBhvr>
                                        <p:cTn id="18" dur="500"/>
                                        <p:tgtEl>
                                          <p:spTgt spid="3">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wipe(left)">
                                      <p:cBhvr>
                                        <p:cTn id="21"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90369"/>
            <a:ext cx="5227320" cy="1143000"/>
          </a:xfrm>
        </p:spPr>
        <p:txBody>
          <a:bodyPr/>
          <a:lstStyle/>
          <a:p>
            <a:pPr algn="l"/>
            <a:r>
              <a:rPr lang="en-GB" sz="4800" dirty="0" smtClean="0">
                <a:solidFill>
                  <a:srgbClr val="002060"/>
                </a:solidFill>
              </a:rPr>
              <a:t>Exploring Objectives:</a:t>
            </a:r>
            <a:endParaRPr lang="en-GB" sz="4800" dirty="0">
              <a:solidFill>
                <a:srgbClr val="002060"/>
              </a:solidFill>
            </a:endParaRPr>
          </a:p>
        </p:txBody>
      </p:sp>
      <p:graphicFrame>
        <p:nvGraphicFramePr>
          <p:cNvPr id="8" name="Diagram 7"/>
          <p:cNvGraphicFramePr/>
          <p:nvPr>
            <p:extLst>
              <p:ext uri="{D42A27DB-BD31-4B8C-83A1-F6EECF244321}">
                <p14:modId xmlns:p14="http://schemas.microsoft.com/office/powerpoint/2010/main" val="1659481633"/>
              </p:ext>
            </p:extLst>
          </p:nvPr>
        </p:nvGraphicFramePr>
        <p:xfrm>
          <a:off x="4627880" y="488489"/>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Rounded Rectangular Callout 8"/>
          <p:cNvSpPr/>
          <p:nvPr/>
        </p:nvSpPr>
        <p:spPr>
          <a:xfrm rot="20837229">
            <a:off x="990600" y="3063240"/>
            <a:ext cx="3322320" cy="2194560"/>
          </a:xfrm>
          <a:prstGeom prst="wedgeRoundRectCallout">
            <a:avLst>
              <a:gd name="adj1" fmla="val 4956"/>
              <a:gd name="adj2" fmla="val -109344"/>
              <a:gd name="adj3" fmla="val 16667"/>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smtClean="0"/>
              <a:t>Where do an individual’s objectives come from?</a:t>
            </a:r>
            <a:endParaRPr lang="en-GB" sz="3200" dirty="0"/>
          </a:p>
        </p:txBody>
      </p:sp>
    </p:spTree>
    <p:extLst>
      <p:ext uri="{BB962C8B-B14F-4D97-AF65-F5344CB8AC3E}">
        <p14:creationId xmlns:p14="http://schemas.microsoft.com/office/powerpoint/2010/main" val="1690003227"/>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up)">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
                                            <p:graphicEl>
                                              <a:dgm id="{A7612603-D3A4-4A7D-902F-55C6DF33D34A}"/>
                                            </p:graphicEl>
                                          </p:spTgt>
                                        </p:tgtEl>
                                        <p:attrNameLst>
                                          <p:attrName>style.visibility</p:attrName>
                                        </p:attrNameLst>
                                      </p:cBhvr>
                                      <p:to>
                                        <p:strVal val="visible"/>
                                      </p:to>
                                    </p:set>
                                    <p:animEffect transition="in" filter="dissolve">
                                      <p:cBhvr>
                                        <p:cTn id="17" dur="500"/>
                                        <p:tgtEl>
                                          <p:spTgt spid="8">
                                            <p:graphicEl>
                                              <a:dgm id="{A7612603-D3A4-4A7D-902F-55C6DF33D34A}"/>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8">
                                            <p:graphicEl>
                                              <a:dgm id="{4719E1B0-08A6-4BEF-ACA9-A09084A2F428}"/>
                                            </p:graphicEl>
                                          </p:spTgt>
                                        </p:tgtEl>
                                        <p:attrNameLst>
                                          <p:attrName>style.visibility</p:attrName>
                                        </p:attrNameLst>
                                      </p:cBhvr>
                                      <p:to>
                                        <p:strVal val="visible"/>
                                      </p:to>
                                    </p:set>
                                    <p:animEffect transition="in" filter="dissolve">
                                      <p:cBhvr>
                                        <p:cTn id="22" dur="500"/>
                                        <p:tgtEl>
                                          <p:spTgt spid="8">
                                            <p:graphicEl>
                                              <a:dgm id="{4719E1B0-08A6-4BEF-ACA9-A09084A2F428}"/>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8">
                                            <p:graphicEl>
                                              <a:dgm id="{D5642C7D-052B-457D-B744-FFC7A522894A}"/>
                                            </p:graphicEl>
                                          </p:spTgt>
                                        </p:tgtEl>
                                        <p:attrNameLst>
                                          <p:attrName>style.visibility</p:attrName>
                                        </p:attrNameLst>
                                      </p:cBhvr>
                                      <p:to>
                                        <p:strVal val="visible"/>
                                      </p:to>
                                    </p:set>
                                    <p:animEffect transition="in" filter="dissolve">
                                      <p:cBhvr>
                                        <p:cTn id="27" dur="500"/>
                                        <p:tgtEl>
                                          <p:spTgt spid="8">
                                            <p:graphicEl>
                                              <a:dgm id="{D5642C7D-052B-457D-B744-FFC7A522894A}"/>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8">
                                            <p:graphicEl>
                                              <a:dgm id="{0D621F99-70D2-46F3-BA58-429F9D29D8F9}"/>
                                            </p:graphicEl>
                                          </p:spTgt>
                                        </p:tgtEl>
                                        <p:attrNameLst>
                                          <p:attrName>style.visibility</p:attrName>
                                        </p:attrNameLst>
                                      </p:cBhvr>
                                      <p:to>
                                        <p:strVal val="visible"/>
                                      </p:to>
                                    </p:set>
                                    <p:animEffect transition="in" filter="dissolve">
                                      <p:cBhvr>
                                        <p:cTn id="32" dur="500"/>
                                        <p:tgtEl>
                                          <p:spTgt spid="8">
                                            <p:graphicEl>
                                              <a:dgm id="{0D621F99-70D2-46F3-BA58-429F9D29D8F9}"/>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8">
                                            <p:graphicEl>
                                              <a:dgm id="{B3841970-9D4C-4928-AE3A-4C276F1FC983}"/>
                                            </p:graphicEl>
                                          </p:spTgt>
                                        </p:tgtEl>
                                        <p:attrNameLst>
                                          <p:attrName>style.visibility</p:attrName>
                                        </p:attrNameLst>
                                      </p:cBhvr>
                                      <p:to>
                                        <p:strVal val="visible"/>
                                      </p:to>
                                    </p:set>
                                    <p:animEffect transition="in" filter="dissolve">
                                      <p:cBhvr>
                                        <p:cTn id="37" dur="500"/>
                                        <p:tgtEl>
                                          <p:spTgt spid="8">
                                            <p:graphicEl>
                                              <a:dgm id="{B3841970-9D4C-4928-AE3A-4C276F1FC983}"/>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8" grpId="0">
        <p:bldSub>
          <a:bldDgm bld="one"/>
        </p:bldSub>
      </p:bldGraphic>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90369"/>
            <a:ext cx="5227320" cy="1143000"/>
          </a:xfrm>
        </p:spPr>
        <p:txBody>
          <a:bodyPr/>
          <a:lstStyle/>
          <a:p>
            <a:pPr algn="l"/>
            <a:r>
              <a:rPr lang="en-GB" sz="4800" dirty="0" smtClean="0">
                <a:solidFill>
                  <a:srgbClr val="002060"/>
                </a:solidFill>
              </a:rPr>
              <a:t>Exploring Objectives:</a:t>
            </a:r>
            <a:endParaRPr lang="en-GB" sz="4800" dirty="0">
              <a:solidFill>
                <a:srgbClr val="002060"/>
              </a:solidFill>
            </a:endParaRPr>
          </a:p>
        </p:txBody>
      </p:sp>
      <p:graphicFrame>
        <p:nvGraphicFramePr>
          <p:cNvPr id="8" name="Diagram 7"/>
          <p:cNvGraphicFramePr/>
          <p:nvPr>
            <p:extLst>
              <p:ext uri="{D42A27DB-BD31-4B8C-83A1-F6EECF244321}">
                <p14:modId xmlns:p14="http://schemas.microsoft.com/office/powerpoint/2010/main" val="1530778547"/>
              </p:ext>
            </p:extLst>
          </p:nvPr>
        </p:nvGraphicFramePr>
        <p:xfrm>
          <a:off x="4627880" y="488489"/>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Rounded Rectangular Callout 8"/>
          <p:cNvSpPr/>
          <p:nvPr/>
        </p:nvSpPr>
        <p:spPr>
          <a:xfrm rot="20837229">
            <a:off x="1153568" y="2409398"/>
            <a:ext cx="4614688" cy="3227675"/>
          </a:xfrm>
          <a:prstGeom prst="wedgeRoundRectCallout">
            <a:avLst>
              <a:gd name="adj1" fmla="val -31443"/>
              <a:gd name="adj2" fmla="val -80682"/>
              <a:gd name="adj3" fmla="val 16667"/>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A</a:t>
            </a:r>
            <a:r>
              <a:rPr lang="en-GB" sz="2400" dirty="0" smtClean="0"/>
              <a:t>n Reviewee’s objectives should come from the individual, a training or department need to improve services, patient care and help the individual to do their job to the best of their ability</a:t>
            </a:r>
            <a:endParaRPr lang="en-GB" sz="2400" dirty="0"/>
          </a:p>
        </p:txBody>
      </p:sp>
    </p:spTree>
    <p:extLst>
      <p:ext uri="{BB962C8B-B14F-4D97-AF65-F5344CB8AC3E}">
        <p14:creationId xmlns:p14="http://schemas.microsoft.com/office/powerpoint/2010/main" val="57610267"/>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up)">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
                                            <p:graphicEl>
                                              <a:dgm id="{A7612603-D3A4-4A7D-902F-55C6DF33D34A}"/>
                                            </p:graphicEl>
                                          </p:spTgt>
                                        </p:tgtEl>
                                        <p:attrNameLst>
                                          <p:attrName>style.visibility</p:attrName>
                                        </p:attrNameLst>
                                      </p:cBhvr>
                                      <p:to>
                                        <p:strVal val="visible"/>
                                      </p:to>
                                    </p:set>
                                    <p:animEffect transition="in" filter="dissolve">
                                      <p:cBhvr>
                                        <p:cTn id="17" dur="500"/>
                                        <p:tgtEl>
                                          <p:spTgt spid="8">
                                            <p:graphicEl>
                                              <a:dgm id="{A7612603-D3A4-4A7D-902F-55C6DF33D34A}"/>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8">
                                            <p:graphicEl>
                                              <a:dgm id="{4719E1B0-08A6-4BEF-ACA9-A09084A2F428}"/>
                                            </p:graphicEl>
                                          </p:spTgt>
                                        </p:tgtEl>
                                        <p:attrNameLst>
                                          <p:attrName>style.visibility</p:attrName>
                                        </p:attrNameLst>
                                      </p:cBhvr>
                                      <p:to>
                                        <p:strVal val="visible"/>
                                      </p:to>
                                    </p:set>
                                    <p:animEffect transition="in" filter="dissolve">
                                      <p:cBhvr>
                                        <p:cTn id="22" dur="500"/>
                                        <p:tgtEl>
                                          <p:spTgt spid="8">
                                            <p:graphicEl>
                                              <a:dgm id="{4719E1B0-08A6-4BEF-ACA9-A09084A2F428}"/>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8">
                                            <p:graphicEl>
                                              <a:dgm id="{D5642C7D-052B-457D-B744-FFC7A522894A}"/>
                                            </p:graphicEl>
                                          </p:spTgt>
                                        </p:tgtEl>
                                        <p:attrNameLst>
                                          <p:attrName>style.visibility</p:attrName>
                                        </p:attrNameLst>
                                      </p:cBhvr>
                                      <p:to>
                                        <p:strVal val="visible"/>
                                      </p:to>
                                    </p:set>
                                    <p:animEffect transition="in" filter="dissolve">
                                      <p:cBhvr>
                                        <p:cTn id="27" dur="500"/>
                                        <p:tgtEl>
                                          <p:spTgt spid="8">
                                            <p:graphicEl>
                                              <a:dgm id="{D5642C7D-052B-457D-B744-FFC7A522894A}"/>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8">
                                            <p:graphicEl>
                                              <a:dgm id="{0D621F99-70D2-46F3-BA58-429F9D29D8F9}"/>
                                            </p:graphicEl>
                                          </p:spTgt>
                                        </p:tgtEl>
                                        <p:attrNameLst>
                                          <p:attrName>style.visibility</p:attrName>
                                        </p:attrNameLst>
                                      </p:cBhvr>
                                      <p:to>
                                        <p:strVal val="visible"/>
                                      </p:to>
                                    </p:set>
                                    <p:animEffect transition="in" filter="dissolve">
                                      <p:cBhvr>
                                        <p:cTn id="32" dur="500"/>
                                        <p:tgtEl>
                                          <p:spTgt spid="8">
                                            <p:graphicEl>
                                              <a:dgm id="{0D621F99-70D2-46F3-BA58-429F9D29D8F9}"/>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8">
                                            <p:graphicEl>
                                              <a:dgm id="{B3841970-9D4C-4928-AE3A-4C276F1FC983}"/>
                                            </p:graphicEl>
                                          </p:spTgt>
                                        </p:tgtEl>
                                        <p:attrNameLst>
                                          <p:attrName>style.visibility</p:attrName>
                                        </p:attrNameLst>
                                      </p:cBhvr>
                                      <p:to>
                                        <p:strVal val="visible"/>
                                      </p:to>
                                    </p:set>
                                    <p:animEffect transition="in" filter="dissolve">
                                      <p:cBhvr>
                                        <p:cTn id="37" dur="500"/>
                                        <p:tgtEl>
                                          <p:spTgt spid="8">
                                            <p:graphicEl>
                                              <a:dgm id="{B3841970-9D4C-4928-AE3A-4C276F1FC983}"/>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8" grpId="0">
        <p:bldSub>
          <a:bldDgm bld="one"/>
        </p:bldSub>
      </p:bldGraphic>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2164360001"/>
              </p:ext>
            </p:extLst>
          </p:nvPr>
        </p:nvGraphicFramePr>
        <p:xfrm>
          <a:off x="2062480" y="38438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47035463"/>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3">
                                            <p:graphicEl>
                                              <a:dgm id="{85846E5A-790A-4740-941A-EBA7B0898297}"/>
                                            </p:graphicEl>
                                          </p:spTgt>
                                        </p:tgtEl>
                                        <p:attrNameLst>
                                          <p:attrName>style.visibility</p:attrName>
                                        </p:attrNameLst>
                                      </p:cBhvr>
                                      <p:to>
                                        <p:strVal val="visible"/>
                                      </p:to>
                                    </p:set>
                                    <p:animEffect transition="in" filter="box(out)">
                                      <p:cBhvr>
                                        <p:cTn id="7" dur="2000"/>
                                        <p:tgtEl>
                                          <p:spTgt spid="3">
                                            <p:graphicEl>
                                              <a:dgm id="{85846E5A-790A-4740-941A-EBA7B0898297}"/>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3">
                                            <p:graphicEl>
                                              <a:dgm id="{524334C8-9960-4D3C-B00D-251176894BB4}"/>
                                            </p:graphicEl>
                                          </p:spTgt>
                                        </p:tgtEl>
                                        <p:attrNameLst>
                                          <p:attrName>style.visibility</p:attrName>
                                        </p:attrNameLst>
                                      </p:cBhvr>
                                      <p:to>
                                        <p:strVal val="visible"/>
                                      </p:to>
                                    </p:set>
                                    <p:animEffect transition="in" filter="box(out)">
                                      <p:cBhvr>
                                        <p:cTn id="12" dur="2000"/>
                                        <p:tgtEl>
                                          <p:spTgt spid="3">
                                            <p:graphicEl>
                                              <a:dgm id="{524334C8-9960-4D3C-B00D-251176894BB4}"/>
                                            </p:graphicEl>
                                          </p:spTgt>
                                        </p:tgtEl>
                                      </p:cBhvr>
                                    </p:animEffect>
                                  </p:childTnLst>
                                </p:cTn>
                              </p:par>
                              <p:par>
                                <p:cTn id="13" presetID="4" presetClass="entr" presetSubtype="32" fill="hold" grpId="0" nodeType="withEffect">
                                  <p:stCondLst>
                                    <p:cond delay="0"/>
                                  </p:stCondLst>
                                  <p:childTnLst>
                                    <p:set>
                                      <p:cBhvr>
                                        <p:cTn id="14" dur="1" fill="hold">
                                          <p:stCondLst>
                                            <p:cond delay="0"/>
                                          </p:stCondLst>
                                        </p:cTn>
                                        <p:tgtEl>
                                          <p:spTgt spid="3">
                                            <p:graphicEl>
                                              <a:dgm id="{DB777D0D-8F00-431B-B45D-9C48BEBBA7FD}"/>
                                            </p:graphicEl>
                                          </p:spTgt>
                                        </p:tgtEl>
                                        <p:attrNameLst>
                                          <p:attrName>style.visibility</p:attrName>
                                        </p:attrNameLst>
                                      </p:cBhvr>
                                      <p:to>
                                        <p:strVal val="visible"/>
                                      </p:to>
                                    </p:set>
                                    <p:animEffect transition="in" filter="box(out)">
                                      <p:cBhvr>
                                        <p:cTn id="15" dur="2000"/>
                                        <p:tgtEl>
                                          <p:spTgt spid="3">
                                            <p:graphicEl>
                                              <a:dgm id="{DB777D0D-8F00-431B-B45D-9C48BEBBA7FD}"/>
                                            </p:graphicEl>
                                          </p:spTgt>
                                        </p:tgtEl>
                                      </p:cBhvr>
                                    </p:animEffect>
                                  </p:childTnLst>
                                </p:cTn>
                              </p:par>
                              <p:par>
                                <p:cTn id="16" presetID="4" presetClass="entr" presetSubtype="32" fill="hold" grpId="0" nodeType="withEffect">
                                  <p:stCondLst>
                                    <p:cond delay="0"/>
                                  </p:stCondLst>
                                  <p:childTnLst>
                                    <p:set>
                                      <p:cBhvr>
                                        <p:cTn id="17" dur="1" fill="hold">
                                          <p:stCondLst>
                                            <p:cond delay="0"/>
                                          </p:stCondLst>
                                        </p:cTn>
                                        <p:tgtEl>
                                          <p:spTgt spid="3">
                                            <p:graphicEl>
                                              <a:dgm id="{B3097833-E73F-4E38-8855-CF1BAB62C0F2}"/>
                                            </p:graphicEl>
                                          </p:spTgt>
                                        </p:tgtEl>
                                        <p:attrNameLst>
                                          <p:attrName>style.visibility</p:attrName>
                                        </p:attrNameLst>
                                      </p:cBhvr>
                                      <p:to>
                                        <p:strVal val="visible"/>
                                      </p:to>
                                    </p:set>
                                    <p:animEffect transition="in" filter="box(out)">
                                      <p:cBhvr>
                                        <p:cTn id="18" dur="2000"/>
                                        <p:tgtEl>
                                          <p:spTgt spid="3">
                                            <p:graphicEl>
                                              <a:dgm id="{B3097833-E73F-4E38-8855-CF1BAB62C0F2}"/>
                                            </p:graphicEl>
                                          </p:spTgt>
                                        </p:tgtEl>
                                      </p:cBhvr>
                                    </p:animEffect>
                                  </p:childTnLst>
                                </p:cTn>
                              </p:par>
                              <p:par>
                                <p:cTn id="19" presetID="4" presetClass="entr" presetSubtype="32" fill="hold" grpId="0" nodeType="withEffect">
                                  <p:stCondLst>
                                    <p:cond delay="0"/>
                                  </p:stCondLst>
                                  <p:childTnLst>
                                    <p:set>
                                      <p:cBhvr>
                                        <p:cTn id="20" dur="1" fill="hold">
                                          <p:stCondLst>
                                            <p:cond delay="0"/>
                                          </p:stCondLst>
                                        </p:cTn>
                                        <p:tgtEl>
                                          <p:spTgt spid="3">
                                            <p:graphicEl>
                                              <a:dgm id="{4CE7196E-820C-425C-B586-A2E15A51C155}"/>
                                            </p:graphicEl>
                                          </p:spTgt>
                                        </p:tgtEl>
                                        <p:attrNameLst>
                                          <p:attrName>style.visibility</p:attrName>
                                        </p:attrNameLst>
                                      </p:cBhvr>
                                      <p:to>
                                        <p:strVal val="visible"/>
                                      </p:to>
                                    </p:set>
                                    <p:animEffect transition="in" filter="box(out)">
                                      <p:cBhvr>
                                        <p:cTn id="21" dur="2000"/>
                                        <p:tgtEl>
                                          <p:spTgt spid="3">
                                            <p:graphicEl>
                                              <a:dgm id="{4CE7196E-820C-425C-B586-A2E15A51C155}"/>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lvlAtOnce"/>
        </p:bldSub>
      </p:bldGraphic>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l="-1808" t="4775" r="1808" b="17076"/>
          <a:stretch/>
        </p:blipFill>
        <p:spPr>
          <a:xfrm>
            <a:off x="4549140" y="3947160"/>
            <a:ext cx="3371850" cy="1874520"/>
          </a:xfrm>
          <a:prstGeom prst="rect">
            <a:avLst/>
          </a:prstGeom>
        </p:spPr>
      </p:pic>
      <p:sp>
        <p:nvSpPr>
          <p:cNvPr id="6" name="Rectangle 3"/>
          <p:cNvSpPr txBox="1">
            <a:spLocks noChangeArrowheads="1"/>
          </p:cNvSpPr>
          <p:nvPr/>
        </p:nvSpPr>
        <p:spPr>
          <a:xfrm>
            <a:off x="491490" y="1054031"/>
            <a:ext cx="11487150" cy="4625975"/>
          </a:xfrm>
          <a:prstGeom prst="rect">
            <a:avLst/>
          </a:prstGeom>
        </p:spPr>
        <p:txBody>
          <a:bodyPr/>
          <a:lstStyle>
            <a:lvl1pPr marL="342900" indent="-342900" algn="l" defTabSz="914400" rtl="0" eaLnBrk="1" latinLnBrk="0" hangingPunct="1">
              <a:spcBef>
                <a:spcPct val="20000"/>
              </a:spcBef>
              <a:buFont typeface="Wingdings" pitchFamily="2" charset="2"/>
              <a:buChar char="§"/>
              <a:defRPr sz="2400" kern="1200">
                <a:solidFill>
                  <a:schemeClr val="accent1">
                    <a:lumMod val="75000"/>
                  </a:schemeClr>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000" kern="1200">
                <a:solidFill>
                  <a:schemeClr val="accent5"/>
                </a:solidFill>
                <a:latin typeface="Arial" pitchFamily="34" charset="0"/>
                <a:ea typeface="+mn-ea"/>
                <a:cs typeface="Arial" pitchFamily="34" charset="0"/>
              </a:defRPr>
            </a:lvl2pPr>
            <a:lvl3pPr marL="1143000" indent="-228600" algn="l" defTabSz="914400" rtl="0" eaLnBrk="1" latinLnBrk="0" hangingPunct="1">
              <a:spcBef>
                <a:spcPct val="20000"/>
              </a:spcBef>
              <a:buFont typeface="Courier New" pitchFamily="49" charset="0"/>
              <a:buChar char="o"/>
              <a:defRPr sz="1800" kern="1200">
                <a:solidFill>
                  <a:schemeClr val="accent1">
                    <a:lumMod val="75000"/>
                  </a:schemeClr>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600" kern="1200">
                <a:solidFill>
                  <a:schemeClr val="accent5"/>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accent1">
                    <a:lumMod val="7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200000"/>
              </a:lnSpc>
              <a:buFontTx/>
              <a:buNone/>
            </a:pPr>
            <a:r>
              <a:rPr lang="en-GB" altLang="en-US" sz="2800" b="1" dirty="0" smtClean="0">
                <a:solidFill>
                  <a:srgbClr val="002060"/>
                </a:solidFill>
              </a:rPr>
              <a:t>…the process through which the knowledge, skills and attitudes required by an individual in order to perform a task are either improved or modified</a:t>
            </a:r>
          </a:p>
          <a:p>
            <a:pPr marL="0" indent="0" algn="ctr">
              <a:lnSpc>
                <a:spcPct val="200000"/>
              </a:lnSpc>
              <a:buFontTx/>
              <a:buNone/>
            </a:pPr>
            <a:endParaRPr lang="en-GB" altLang="en-US" dirty="0" smtClean="0"/>
          </a:p>
        </p:txBody>
      </p:sp>
      <p:sp>
        <p:nvSpPr>
          <p:cNvPr id="3" name="Title 2"/>
          <p:cNvSpPr>
            <a:spLocks noGrp="1"/>
          </p:cNvSpPr>
          <p:nvPr>
            <p:ph type="title"/>
          </p:nvPr>
        </p:nvSpPr>
        <p:spPr/>
        <p:txBody>
          <a:bodyPr/>
          <a:lstStyle/>
          <a:p>
            <a:r>
              <a:rPr lang="en-GB" sz="4400" dirty="0" smtClean="0">
                <a:solidFill>
                  <a:srgbClr val="002060"/>
                </a:solidFill>
              </a:rPr>
              <a:t>Training is…?</a:t>
            </a:r>
            <a:endParaRPr lang="en-GB" sz="4400" dirty="0">
              <a:solidFill>
                <a:srgbClr val="002060"/>
              </a:solidFill>
            </a:endParaRPr>
          </a:p>
        </p:txBody>
      </p:sp>
    </p:spTree>
    <p:extLst>
      <p:ext uri="{BB962C8B-B14F-4D97-AF65-F5344CB8AC3E}">
        <p14:creationId xmlns:p14="http://schemas.microsoft.com/office/powerpoint/2010/main" val="2464577273"/>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par>
                                <p:cTn id="8" presetID="9"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 y="332508"/>
            <a:ext cx="8229600" cy="696191"/>
          </a:xfrm>
        </p:spPr>
        <p:txBody>
          <a:bodyPr/>
          <a:lstStyle/>
          <a:p>
            <a:r>
              <a:rPr lang="en-GB" sz="4400" dirty="0" smtClean="0">
                <a:solidFill>
                  <a:srgbClr val="002060"/>
                </a:solidFill>
              </a:rPr>
              <a:t>Types of Development Need:</a:t>
            </a:r>
            <a:endParaRPr lang="en-GB" sz="4400" dirty="0">
              <a:solidFill>
                <a:srgbClr val="002060"/>
              </a:solidFill>
            </a:endParaRPr>
          </a:p>
        </p:txBody>
      </p:sp>
      <p:sp>
        <p:nvSpPr>
          <p:cNvPr id="4" name="Rectangle 3"/>
          <p:cNvSpPr>
            <a:spLocks noGrp="1" noChangeArrowheads="1"/>
          </p:cNvSpPr>
          <p:nvPr>
            <p:ph idx="1"/>
          </p:nvPr>
        </p:nvSpPr>
        <p:spPr>
          <a:xfrm>
            <a:off x="243840" y="1729741"/>
            <a:ext cx="6356986" cy="4640264"/>
          </a:xfrm>
        </p:spPr>
        <p:txBody>
          <a:bodyPr/>
          <a:lstStyle/>
          <a:p>
            <a:pPr marL="0" indent="0" eaLnBrk="1" hangingPunct="1">
              <a:lnSpc>
                <a:spcPct val="150000"/>
              </a:lnSpc>
              <a:buNone/>
            </a:pPr>
            <a:r>
              <a:rPr lang="en-GB" altLang="en-US" sz="2800" b="1" u="sng" dirty="0" smtClean="0">
                <a:solidFill>
                  <a:srgbClr val="002060"/>
                </a:solidFill>
                <a:latin typeface="+mj-lt"/>
              </a:rPr>
              <a:t>Essential</a:t>
            </a:r>
          </a:p>
          <a:p>
            <a:pPr lvl="1" eaLnBrk="1" hangingPunct="1">
              <a:lnSpc>
                <a:spcPct val="150000"/>
              </a:lnSpc>
            </a:pPr>
            <a:r>
              <a:rPr lang="en-GB" altLang="en-US" sz="2800" b="1" dirty="0" smtClean="0">
                <a:solidFill>
                  <a:srgbClr val="002060"/>
                </a:solidFill>
                <a:latin typeface="+mj-lt"/>
              </a:rPr>
              <a:t>Mandatory or statutory</a:t>
            </a:r>
          </a:p>
          <a:p>
            <a:pPr lvl="1" eaLnBrk="1" hangingPunct="1">
              <a:lnSpc>
                <a:spcPct val="150000"/>
              </a:lnSpc>
            </a:pPr>
            <a:r>
              <a:rPr lang="en-GB" altLang="en-US" sz="2800" b="1" dirty="0" smtClean="0">
                <a:solidFill>
                  <a:srgbClr val="002060"/>
                </a:solidFill>
                <a:latin typeface="+mj-lt"/>
              </a:rPr>
              <a:t>Related to profession or registration</a:t>
            </a:r>
          </a:p>
          <a:p>
            <a:pPr lvl="1" eaLnBrk="1" hangingPunct="1">
              <a:lnSpc>
                <a:spcPct val="150000"/>
              </a:lnSpc>
            </a:pPr>
            <a:r>
              <a:rPr lang="en-GB" altLang="en-US" sz="2800" b="1" dirty="0" smtClean="0">
                <a:solidFill>
                  <a:srgbClr val="002060"/>
                </a:solidFill>
                <a:latin typeface="+mj-lt"/>
              </a:rPr>
              <a:t>Performance improvement</a:t>
            </a:r>
          </a:p>
          <a:p>
            <a:pPr lvl="1" eaLnBrk="1" hangingPunct="1">
              <a:lnSpc>
                <a:spcPct val="150000"/>
              </a:lnSpc>
            </a:pPr>
            <a:r>
              <a:rPr lang="en-GB" altLang="en-US" sz="2800" b="1" dirty="0" smtClean="0">
                <a:solidFill>
                  <a:srgbClr val="002060"/>
                </a:solidFill>
                <a:latin typeface="+mj-lt"/>
              </a:rPr>
              <a:t>New technology or practices</a:t>
            </a:r>
          </a:p>
        </p:txBody>
      </p:sp>
      <p:sp>
        <p:nvSpPr>
          <p:cNvPr id="5" name="Rectangle 3"/>
          <p:cNvSpPr txBox="1">
            <a:spLocks noChangeArrowheads="1"/>
          </p:cNvSpPr>
          <p:nvPr/>
        </p:nvSpPr>
        <p:spPr>
          <a:xfrm>
            <a:off x="6966586" y="1608773"/>
            <a:ext cx="5225414" cy="4640264"/>
          </a:xfrm>
          <a:prstGeom prst="rect">
            <a:avLst/>
          </a:prstGeom>
        </p:spPr>
        <p:txBody>
          <a:bodyPr/>
          <a:lstStyle>
            <a:lvl1pPr marL="342900" indent="-342900" algn="l" defTabSz="914400" rtl="0" eaLnBrk="1" latinLnBrk="0" hangingPunct="1">
              <a:spcBef>
                <a:spcPct val="20000"/>
              </a:spcBef>
              <a:buFont typeface="Wingdings" pitchFamily="2" charset="2"/>
              <a:buChar char="§"/>
              <a:defRPr sz="2400" kern="1200">
                <a:solidFill>
                  <a:schemeClr val="accent1">
                    <a:lumMod val="75000"/>
                  </a:schemeClr>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000" kern="1200">
                <a:solidFill>
                  <a:schemeClr val="accent5"/>
                </a:solidFill>
                <a:latin typeface="Arial" pitchFamily="34" charset="0"/>
                <a:ea typeface="+mn-ea"/>
                <a:cs typeface="Arial" pitchFamily="34" charset="0"/>
              </a:defRPr>
            </a:lvl2pPr>
            <a:lvl3pPr marL="1143000" indent="-228600" algn="l" defTabSz="914400" rtl="0" eaLnBrk="1" latinLnBrk="0" hangingPunct="1">
              <a:spcBef>
                <a:spcPct val="20000"/>
              </a:spcBef>
              <a:buFont typeface="Courier New" pitchFamily="49" charset="0"/>
              <a:buChar char="o"/>
              <a:defRPr sz="1800" kern="1200">
                <a:solidFill>
                  <a:schemeClr val="accent1">
                    <a:lumMod val="75000"/>
                  </a:schemeClr>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600" kern="1200">
                <a:solidFill>
                  <a:schemeClr val="accent5"/>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accent1">
                    <a:lumMod val="7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50000"/>
              </a:lnSpc>
              <a:buNone/>
            </a:pPr>
            <a:r>
              <a:rPr lang="en-GB" altLang="en-US" sz="2800" b="1" u="sng" dirty="0" smtClean="0">
                <a:solidFill>
                  <a:srgbClr val="002060"/>
                </a:solidFill>
                <a:latin typeface="+mj-lt"/>
              </a:rPr>
              <a:t>Desirable</a:t>
            </a:r>
          </a:p>
          <a:p>
            <a:pPr>
              <a:lnSpc>
                <a:spcPct val="150000"/>
              </a:lnSpc>
            </a:pPr>
            <a:r>
              <a:rPr lang="en-GB" altLang="en-US" sz="2800" b="1" dirty="0" smtClean="0">
                <a:solidFill>
                  <a:srgbClr val="002060"/>
                </a:solidFill>
                <a:latin typeface="+mj-lt"/>
              </a:rPr>
              <a:t>For organisation or individual</a:t>
            </a:r>
          </a:p>
          <a:p>
            <a:pPr marL="457200" lvl="1" indent="0">
              <a:lnSpc>
                <a:spcPct val="150000"/>
              </a:lnSpc>
              <a:buFont typeface="Arial" pitchFamily="34" charset="0"/>
              <a:buNone/>
            </a:pPr>
            <a:r>
              <a:rPr lang="en-GB" altLang="en-US" sz="2400" b="1" i="1" dirty="0" smtClean="0">
                <a:solidFill>
                  <a:srgbClr val="002060"/>
                </a:solidFill>
                <a:latin typeface="+mj-lt"/>
              </a:rPr>
              <a:t>E.g. Career development or preparing for longer term </a:t>
            </a:r>
            <a:br>
              <a:rPr lang="en-GB" altLang="en-US" sz="2400" b="1" i="1" dirty="0" smtClean="0">
                <a:solidFill>
                  <a:srgbClr val="002060"/>
                </a:solidFill>
                <a:latin typeface="+mj-lt"/>
              </a:rPr>
            </a:br>
            <a:r>
              <a:rPr lang="en-GB" altLang="en-US" sz="2400" b="1" i="1" dirty="0" smtClean="0">
                <a:solidFill>
                  <a:srgbClr val="002060"/>
                </a:solidFill>
                <a:latin typeface="+mj-lt"/>
              </a:rPr>
              <a:t>strategic business needs</a:t>
            </a:r>
          </a:p>
        </p:txBody>
      </p:sp>
    </p:spTree>
    <p:extLst>
      <p:ext uri="{BB962C8B-B14F-4D97-AF65-F5344CB8AC3E}">
        <p14:creationId xmlns:p14="http://schemas.microsoft.com/office/powerpoint/2010/main" val="4159488920"/>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wipe(left)">
                                      <p:cBhvr>
                                        <p:cTn id="15" dur="500"/>
                                        <p:tgtEl>
                                          <p:spTgt spid="4">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4">
                                            <p:txEl>
                                              <p:pRg st="2" end="2"/>
                                            </p:txEl>
                                          </p:spTgt>
                                        </p:tgtEl>
                                        <p:attrNameLst>
                                          <p:attrName>style.visibility</p:attrName>
                                        </p:attrNameLst>
                                      </p:cBhvr>
                                      <p:to>
                                        <p:strVal val="visible"/>
                                      </p:to>
                                    </p:set>
                                    <p:animEffect transition="in" filter="wipe(left)">
                                      <p:cBhvr>
                                        <p:cTn id="18" dur="500"/>
                                        <p:tgtEl>
                                          <p:spTgt spid="4">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Effect transition="in" filter="wipe(left)">
                                      <p:cBhvr>
                                        <p:cTn id="21" dur="500"/>
                                        <p:tgtEl>
                                          <p:spTgt spid="4">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4">
                                            <p:txEl>
                                              <p:pRg st="4" end="4"/>
                                            </p:txEl>
                                          </p:spTgt>
                                        </p:tgtEl>
                                        <p:attrNameLst>
                                          <p:attrName>style.visibility</p:attrName>
                                        </p:attrNameLst>
                                      </p:cBhvr>
                                      <p:to>
                                        <p:strVal val="visible"/>
                                      </p:to>
                                    </p:set>
                                    <p:animEffect transition="in" filter="wipe(left)">
                                      <p:cBhvr>
                                        <p:cTn id="24" dur="500"/>
                                        <p:tgtEl>
                                          <p:spTgt spid="4">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ipe(left)">
                                      <p:cBhvr>
                                        <p:cTn id="2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1462" y="976193"/>
            <a:ext cx="12144376" cy="5262979"/>
          </a:xfrm>
          <a:prstGeom prst="rect">
            <a:avLst/>
          </a:prstGeom>
        </p:spPr>
        <p:txBody>
          <a:bodyPr wrap="square">
            <a:spAutoFit/>
          </a:bodyPr>
          <a:lstStyle/>
          <a:p>
            <a:pPr marL="514350" indent="-514350">
              <a:lnSpc>
                <a:spcPct val="150000"/>
              </a:lnSpc>
              <a:buFont typeface="+mj-lt"/>
              <a:buAutoNum type="arabicPeriod"/>
            </a:pPr>
            <a:r>
              <a:rPr lang="en-GB" altLang="en-US" sz="3200" b="1" dirty="0">
                <a:solidFill>
                  <a:srgbClr val="002060"/>
                </a:solidFill>
              </a:rPr>
              <a:t>How do you want your present role to develop?</a:t>
            </a:r>
          </a:p>
          <a:p>
            <a:pPr marL="514350" indent="-514350">
              <a:lnSpc>
                <a:spcPct val="150000"/>
              </a:lnSpc>
              <a:buFont typeface="+mj-lt"/>
              <a:buAutoNum type="arabicPeriod"/>
            </a:pPr>
            <a:r>
              <a:rPr lang="en-GB" altLang="en-US" sz="3200" b="1" dirty="0" smtClean="0">
                <a:solidFill>
                  <a:srgbClr val="002060"/>
                </a:solidFill>
              </a:rPr>
              <a:t>What </a:t>
            </a:r>
            <a:r>
              <a:rPr lang="en-GB" altLang="en-US" sz="3200" b="1" dirty="0">
                <a:solidFill>
                  <a:srgbClr val="002060"/>
                </a:solidFill>
              </a:rPr>
              <a:t>are your long-term career aims?</a:t>
            </a:r>
          </a:p>
          <a:p>
            <a:pPr marL="514350" indent="-514350">
              <a:lnSpc>
                <a:spcPct val="150000"/>
              </a:lnSpc>
              <a:buFont typeface="+mj-lt"/>
              <a:buAutoNum type="arabicPeriod"/>
            </a:pPr>
            <a:r>
              <a:rPr lang="en-GB" altLang="en-US" sz="3200" b="1" dirty="0" smtClean="0">
                <a:solidFill>
                  <a:srgbClr val="002060"/>
                </a:solidFill>
              </a:rPr>
              <a:t>What </a:t>
            </a:r>
            <a:r>
              <a:rPr lang="en-GB" altLang="en-US" sz="3200" b="1" dirty="0">
                <a:solidFill>
                  <a:srgbClr val="002060"/>
                </a:solidFill>
              </a:rPr>
              <a:t>should your next role be?</a:t>
            </a:r>
          </a:p>
          <a:p>
            <a:pPr marL="514350" indent="-514350">
              <a:lnSpc>
                <a:spcPct val="150000"/>
              </a:lnSpc>
              <a:buFont typeface="+mj-lt"/>
              <a:buAutoNum type="arabicPeriod"/>
            </a:pPr>
            <a:r>
              <a:rPr lang="en-GB" altLang="en-US" sz="3200" b="1" dirty="0">
                <a:solidFill>
                  <a:srgbClr val="002060"/>
                </a:solidFill>
              </a:rPr>
              <a:t>How about family and social aims?</a:t>
            </a:r>
          </a:p>
          <a:p>
            <a:pPr marL="514350" indent="-514350">
              <a:lnSpc>
                <a:spcPct val="150000"/>
              </a:lnSpc>
              <a:buFont typeface="+mj-lt"/>
              <a:buAutoNum type="arabicPeriod"/>
            </a:pPr>
            <a:r>
              <a:rPr lang="en-GB" altLang="en-US" sz="3200" b="1" dirty="0">
                <a:solidFill>
                  <a:srgbClr val="002060"/>
                </a:solidFill>
              </a:rPr>
              <a:t>What personal skills </a:t>
            </a:r>
            <a:r>
              <a:rPr lang="en-GB" altLang="en-US" sz="3200" b="1" dirty="0" smtClean="0">
                <a:solidFill>
                  <a:srgbClr val="002060"/>
                </a:solidFill>
              </a:rPr>
              <a:t>would you like </a:t>
            </a:r>
            <a:r>
              <a:rPr lang="en-GB" altLang="en-US" sz="3200" b="1" dirty="0">
                <a:solidFill>
                  <a:srgbClr val="002060"/>
                </a:solidFill>
              </a:rPr>
              <a:t>to develop</a:t>
            </a:r>
            <a:r>
              <a:rPr lang="en-GB" altLang="en-US" sz="3200" b="1" dirty="0" smtClean="0">
                <a:solidFill>
                  <a:srgbClr val="002060"/>
                </a:solidFill>
              </a:rPr>
              <a:t>?</a:t>
            </a:r>
          </a:p>
          <a:p>
            <a:pPr marL="514350" indent="-514350">
              <a:lnSpc>
                <a:spcPct val="150000"/>
              </a:lnSpc>
              <a:buFont typeface="+mj-lt"/>
              <a:buAutoNum type="arabicPeriod"/>
            </a:pPr>
            <a:r>
              <a:rPr lang="en-GB" altLang="en-US" sz="3200" b="1" dirty="0" smtClean="0">
                <a:solidFill>
                  <a:srgbClr val="002060"/>
                </a:solidFill>
              </a:rPr>
              <a:t>Do you have the necessary skills and resources to be able to do your job to the best of your ability, what do you need to develop? </a:t>
            </a:r>
            <a:endParaRPr lang="en-GB" altLang="en-US" sz="3200" b="1" dirty="0">
              <a:solidFill>
                <a:srgbClr val="002060"/>
              </a:solidFill>
            </a:endParaRPr>
          </a:p>
        </p:txBody>
      </p:sp>
      <p:sp>
        <p:nvSpPr>
          <p:cNvPr id="3" name="TextBox 2"/>
          <p:cNvSpPr txBox="1"/>
          <p:nvPr/>
        </p:nvSpPr>
        <p:spPr>
          <a:xfrm>
            <a:off x="714375" y="214312"/>
            <a:ext cx="10044112" cy="830997"/>
          </a:xfrm>
          <a:prstGeom prst="rect">
            <a:avLst/>
          </a:prstGeom>
          <a:noFill/>
        </p:spPr>
        <p:txBody>
          <a:bodyPr wrap="square" rtlCol="0">
            <a:spAutoFit/>
          </a:bodyPr>
          <a:lstStyle/>
          <a:p>
            <a:r>
              <a:rPr lang="en-GB" sz="4800" b="1" dirty="0" smtClean="0">
                <a:solidFill>
                  <a:srgbClr val="002060"/>
                </a:solidFill>
              </a:rPr>
              <a:t>Individual Perspectives:</a:t>
            </a:r>
            <a:endParaRPr lang="en-GB" sz="4800" b="1" dirty="0">
              <a:solidFill>
                <a:srgbClr val="002060"/>
              </a:solidFill>
            </a:endParaRPr>
          </a:p>
        </p:txBody>
      </p:sp>
    </p:spTree>
    <p:extLst>
      <p:ext uri="{BB962C8B-B14F-4D97-AF65-F5344CB8AC3E}">
        <p14:creationId xmlns:p14="http://schemas.microsoft.com/office/powerpoint/2010/main" val="197717521"/>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633349563"/>
              </p:ext>
            </p:extLst>
          </p:nvPr>
        </p:nvGraphicFramePr>
        <p:xfrm>
          <a:off x="2461260" y="147638"/>
          <a:ext cx="8020050" cy="59245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p:nvPr>
        </p:nvSpPr>
        <p:spPr>
          <a:xfrm>
            <a:off x="-67628" y="147638"/>
            <a:ext cx="5338763" cy="1143000"/>
          </a:xfrm>
        </p:spPr>
        <p:txBody>
          <a:bodyPr/>
          <a:lstStyle/>
          <a:p>
            <a:r>
              <a:rPr lang="en-GB" sz="3200" dirty="0" smtClean="0">
                <a:solidFill>
                  <a:srgbClr val="002060"/>
                </a:solidFill>
              </a:rPr>
              <a:t>Training &amp; Development Considera</a:t>
            </a:r>
            <a:r>
              <a:rPr lang="en-GB" sz="2800" dirty="0" smtClean="0">
                <a:solidFill>
                  <a:srgbClr val="002060"/>
                </a:solidFill>
              </a:rPr>
              <a:t>t</a:t>
            </a:r>
            <a:r>
              <a:rPr lang="en-GB" sz="3200" dirty="0" smtClean="0">
                <a:solidFill>
                  <a:srgbClr val="002060"/>
                </a:solidFill>
              </a:rPr>
              <a:t>ions </a:t>
            </a:r>
            <a:br>
              <a:rPr lang="en-GB" sz="3200" dirty="0" smtClean="0">
                <a:solidFill>
                  <a:srgbClr val="002060"/>
                </a:solidFill>
              </a:rPr>
            </a:br>
            <a:r>
              <a:rPr lang="en-GB" sz="3200" dirty="0" smtClean="0">
                <a:solidFill>
                  <a:srgbClr val="002060"/>
                </a:solidFill>
              </a:rPr>
              <a:t>for the </a:t>
            </a:r>
            <a:br>
              <a:rPr lang="en-GB" sz="3200" dirty="0" smtClean="0">
                <a:solidFill>
                  <a:srgbClr val="002060"/>
                </a:solidFill>
              </a:rPr>
            </a:br>
            <a:r>
              <a:rPr lang="en-GB" sz="3200" dirty="0" smtClean="0">
                <a:solidFill>
                  <a:srgbClr val="002060"/>
                </a:solidFill>
              </a:rPr>
              <a:t>Reviewer</a:t>
            </a:r>
            <a:endParaRPr lang="en-GB" sz="3200" dirty="0">
              <a:solidFill>
                <a:srgbClr val="002060"/>
              </a:solidFill>
            </a:endParaRPr>
          </a:p>
        </p:txBody>
      </p:sp>
      <p:sp>
        <p:nvSpPr>
          <p:cNvPr id="4" name="Oval Callout 3"/>
          <p:cNvSpPr/>
          <p:nvPr/>
        </p:nvSpPr>
        <p:spPr>
          <a:xfrm>
            <a:off x="9186863" y="3371851"/>
            <a:ext cx="2657475" cy="2695574"/>
          </a:xfrm>
          <a:prstGeom prst="wedgeEllipseCallout">
            <a:avLst>
              <a:gd name="adj1" fmla="val -69285"/>
              <a:gd name="adj2" fmla="val -4691"/>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You may want to ask your line manager  ahead of meeting e.g. if you predict that Reviewee may want to undertake a training course you can ask Manager if able to </a:t>
            </a:r>
            <a:r>
              <a:rPr lang="en-GB" sz="1400" dirty="0" err="1" smtClean="0"/>
              <a:t>to</a:t>
            </a:r>
            <a:r>
              <a:rPr lang="en-GB" sz="1400" dirty="0" smtClean="0"/>
              <a:t> give decision at time of </a:t>
            </a:r>
            <a:r>
              <a:rPr lang="en-GB" sz="1400" dirty="0" err="1" smtClean="0"/>
              <a:t>PADR</a:t>
            </a:r>
            <a:r>
              <a:rPr lang="en-GB" sz="1400" dirty="0" smtClean="0"/>
              <a:t> meeting</a:t>
            </a:r>
            <a:endParaRPr lang="en-GB" sz="1400" dirty="0"/>
          </a:p>
        </p:txBody>
      </p:sp>
    </p:spTree>
    <p:extLst>
      <p:ext uri="{BB962C8B-B14F-4D97-AF65-F5344CB8AC3E}">
        <p14:creationId xmlns:p14="http://schemas.microsoft.com/office/powerpoint/2010/main" val="752746868"/>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grpId="0" nodeType="clickEffect">
                                  <p:stCondLst>
                                    <p:cond delay="0"/>
                                  </p:stCondLst>
                                  <p:childTnLst>
                                    <p:set>
                                      <p:cBhvr>
                                        <p:cTn id="11" dur="1" fill="hold">
                                          <p:stCondLst>
                                            <p:cond delay="0"/>
                                          </p:stCondLst>
                                        </p:cTn>
                                        <p:tgtEl>
                                          <p:spTgt spid="3">
                                            <p:graphicEl>
                                              <a:dgm id="{46E878E7-6580-43CE-9C38-1BB4BA9BB7A6}"/>
                                            </p:graphicEl>
                                          </p:spTgt>
                                        </p:tgtEl>
                                        <p:attrNameLst>
                                          <p:attrName>style.visibility</p:attrName>
                                        </p:attrNameLst>
                                      </p:cBhvr>
                                      <p:to>
                                        <p:strVal val="visible"/>
                                      </p:to>
                                    </p:set>
                                    <p:animEffect transition="in" filter="circle(out)">
                                      <p:cBhvr>
                                        <p:cTn id="12" dur="1000"/>
                                        <p:tgtEl>
                                          <p:spTgt spid="3">
                                            <p:graphicEl>
                                              <a:dgm id="{46E878E7-6580-43CE-9C38-1BB4BA9BB7A6}"/>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32" fill="hold" grpId="0" nodeType="clickEffect">
                                  <p:stCondLst>
                                    <p:cond delay="0"/>
                                  </p:stCondLst>
                                  <p:childTnLst>
                                    <p:set>
                                      <p:cBhvr>
                                        <p:cTn id="16" dur="1" fill="hold">
                                          <p:stCondLst>
                                            <p:cond delay="0"/>
                                          </p:stCondLst>
                                        </p:cTn>
                                        <p:tgtEl>
                                          <p:spTgt spid="3">
                                            <p:graphicEl>
                                              <a:dgm id="{F3C6B27B-C86C-4657-90EB-AADB33BD3A3D}"/>
                                            </p:graphicEl>
                                          </p:spTgt>
                                        </p:tgtEl>
                                        <p:attrNameLst>
                                          <p:attrName>style.visibility</p:attrName>
                                        </p:attrNameLst>
                                      </p:cBhvr>
                                      <p:to>
                                        <p:strVal val="visible"/>
                                      </p:to>
                                    </p:set>
                                    <p:animEffect transition="in" filter="circle(out)">
                                      <p:cBhvr>
                                        <p:cTn id="17" dur="1000"/>
                                        <p:tgtEl>
                                          <p:spTgt spid="3">
                                            <p:graphicEl>
                                              <a:dgm id="{F3C6B27B-C86C-4657-90EB-AADB33BD3A3D}"/>
                                            </p:graphicEl>
                                          </p:spTgt>
                                        </p:tgtEl>
                                      </p:cBhvr>
                                    </p:animEffect>
                                  </p:childTnLst>
                                </p:cTn>
                              </p:par>
                              <p:par>
                                <p:cTn id="18" presetID="6" presetClass="entr" presetSubtype="32" fill="hold" grpId="0" nodeType="withEffect">
                                  <p:stCondLst>
                                    <p:cond delay="0"/>
                                  </p:stCondLst>
                                  <p:childTnLst>
                                    <p:set>
                                      <p:cBhvr>
                                        <p:cTn id="19" dur="1" fill="hold">
                                          <p:stCondLst>
                                            <p:cond delay="0"/>
                                          </p:stCondLst>
                                        </p:cTn>
                                        <p:tgtEl>
                                          <p:spTgt spid="3">
                                            <p:graphicEl>
                                              <a:dgm id="{44678ADA-469E-4F18-97DD-DAAEFB02A3CC}"/>
                                            </p:graphicEl>
                                          </p:spTgt>
                                        </p:tgtEl>
                                        <p:attrNameLst>
                                          <p:attrName>style.visibility</p:attrName>
                                        </p:attrNameLst>
                                      </p:cBhvr>
                                      <p:to>
                                        <p:strVal val="visible"/>
                                      </p:to>
                                    </p:set>
                                    <p:animEffect transition="in" filter="circle(out)">
                                      <p:cBhvr>
                                        <p:cTn id="20" dur="1000"/>
                                        <p:tgtEl>
                                          <p:spTgt spid="3">
                                            <p:graphicEl>
                                              <a:dgm id="{44678ADA-469E-4F18-97DD-DAAEFB02A3CC}"/>
                                            </p:graphicEl>
                                          </p:spTgt>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32" fill="hold" grpId="0" nodeType="clickEffect">
                                  <p:stCondLst>
                                    <p:cond delay="0"/>
                                  </p:stCondLst>
                                  <p:childTnLst>
                                    <p:set>
                                      <p:cBhvr>
                                        <p:cTn id="24" dur="1" fill="hold">
                                          <p:stCondLst>
                                            <p:cond delay="0"/>
                                          </p:stCondLst>
                                        </p:cTn>
                                        <p:tgtEl>
                                          <p:spTgt spid="3">
                                            <p:graphicEl>
                                              <a:dgm id="{E2C9EC24-B862-4BF5-9AE5-CCF55B0894AB}"/>
                                            </p:graphicEl>
                                          </p:spTgt>
                                        </p:tgtEl>
                                        <p:attrNameLst>
                                          <p:attrName>style.visibility</p:attrName>
                                        </p:attrNameLst>
                                      </p:cBhvr>
                                      <p:to>
                                        <p:strVal val="visible"/>
                                      </p:to>
                                    </p:set>
                                    <p:animEffect transition="in" filter="circle(out)">
                                      <p:cBhvr>
                                        <p:cTn id="25" dur="1000"/>
                                        <p:tgtEl>
                                          <p:spTgt spid="3">
                                            <p:graphicEl>
                                              <a:dgm id="{E2C9EC24-B862-4BF5-9AE5-CCF55B0894AB}"/>
                                            </p:graphicEl>
                                          </p:spTgt>
                                        </p:tgtEl>
                                      </p:cBhvr>
                                    </p:animEffect>
                                  </p:childTnLst>
                                </p:cTn>
                              </p:par>
                              <p:par>
                                <p:cTn id="26" presetID="6" presetClass="entr" presetSubtype="32" fill="hold" grpId="0" nodeType="withEffect">
                                  <p:stCondLst>
                                    <p:cond delay="0"/>
                                  </p:stCondLst>
                                  <p:childTnLst>
                                    <p:set>
                                      <p:cBhvr>
                                        <p:cTn id="27" dur="1" fill="hold">
                                          <p:stCondLst>
                                            <p:cond delay="0"/>
                                          </p:stCondLst>
                                        </p:cTn>
                                        <p:tgtEl>
                                          <p:spTgt spid="3">
                                            <p:graphicEl>
                                              <a:dgm id="{F7A3CABA-40A4-44B4-BDC4-73B4DA9671E4}"/>
                                            </p:graphicEl>
                                          </p:spTgt>
                                        </p:tgtEl>
                                        <p:attrNameLst>
                                          <p:attrName>style.visibility</p:attrName>
                                        </p:attrNameLst>
                                      </p:cBhvr>
                                      <p:to>
                                        <p:strVal val="visible"/>
                                      </p:to>
                                    </p:set>
                                    <p:animEffect transition="in" filter="circle(out)">
                                      <p:cBhvr>
                                        <p:cTn id="28" dur="1000"/>
                                        <p:tgtEl>
                                          <p:spTgt spid="3">
                                            <p:graphicEl>
                                              <a:dgm id="{F7A3CABA-40A4-44B4-BDC4-73B4DA9671E4}"/>
                                            </p:graphicEl>
                                          </p:spTgt>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ntr" presetSubtype="32" fill="hold" grpId="0" nodeType="clickEffect">
                                  <p:stCondLst>
                                    <p:cond delay="0"/>
                                  </p:stCondLst>
                                  <p:childTnLst>
                                    <p:set>
                                      <p:cBhvr>
                                        <p:cTn id="32" dur="1" fill="hold">
                                          <p:stCondLst>
                                            <p:cond delay="0"/>
                                          </p:stCondLst>
                                        </p:cTn>
                                        <p:tgtEl>
                                          <p:spTgt spid="3">
                                            <p:graphicEl>
                                              <a:dgm id="{4A7E5D78-1CEA-4A8B-8D8E-D7C3522A06AE}"/>
                                            </p:graphicEl>
                                          </p:spTgt>
                                        </p:tgtEl>
                                        <p:attrNameLst>
                                          <p:attrName>style.visibility</p:attrName>
                                        </p:attrNameLst>
                                      </p:cBhvr>
                                      <p:to>
                                        <p:strVal val="visible"/>
                                      </p:to>
                                    </p:set>
                                    <p:animEffect transition="in" filter="circle(out)">
                                      <p:cBhvr>
                                        <p:cTn id="33" dur="1000"/>
                                        <p:tgtEl>
                                          <p:spTgt spid="3">
                                            <p:graphicEl>
                                              <a:dgm id="{4A7E5D78-1CEA-4A8B-8D8E-D7C3522A06AE}"/>
                                            </p:graphicEl>
                                          </p:spTgt>
                                        </p:tgtEl>
                                      </p:cBhvr>
                                    </p:animEffect>
                                  </p:childTnLst>
                                </p:cTn>
                              </p:par>
                              <p:par>
                                <p:cTn id="34" presetID="6" presetClass="entr" presetSubtype="32" fill="hold" grpId="0" nodeType="withEffect">
                                  <p:stCondLst>
                                    <p:cond delay="0"/>
                                  </p:stCondLst>
                                  <p:childTnLst>
                                    <p:set>
                                      <p:cBhvr>
                                        <p:cTn id="35" dur="1" fill="hold">
                                          <p:stCondLst>
                                            <p:cond delay="0"/>
                                          </p:stCondLst>
                                        </p:cTn>
                                        <p:tgtEl>
                                          <p:spTgt spid="3">
                                            <p:graphicEl>
                                              <a:dgm id="{06AA3124-52E5-4292-A6AB-877A78473C6D}"/>
                                            </p:graphicEl>
                                          </p:spTgt>
                                        </p:tgtEl>
                                        <p:attrNameLst>
                                          <p:attrName>style.visibility</p:attrName>
                                        </p:attrNameLst>
                                      </p:cBhvr>
                                      <p:to>
                                        <p:strVal val="visible"/>
                                      </p:to>
                                    </p:set>
                                    <p:animEffect transition="in" filter="circle(out)">
                                      <p:cBhvr>
                                        <p:cTn id="36" dur="1000"/>
                                        <p:tgtEl>
                                          <p:spTgt spid="3">
                                            <p:graphicEl>
                                              <a:dgm id="{06AA3124-52E5-4292-A6AB-877A78473C6D}"/>
                                            </p:graphicEl>
                                          </p:spTgt>
                                        </p:tgtEl>
                                      </p:cBhvr>
                                    </p:animEffect>
                                  </p:childTnLst>
                                </p:cTn>
                              </p:par>
                            </p:childTnLst>
                          </p:cTn>
                        </p:par>
                      </p:childTnLst>
                    </p:cTn>
                  </p:par>
                  <p:par>
                    <p:cTn id="37" fill="hold">
                      <p:stCondLst>
                        <p:cond delay="indefinite"/>
                      </p:stCondLst>
                      <p:childTnLst>
                        <p:par>
                          <p:cTn id="38" fill="hold">
                            <p:stCondLst>
                              <p:cond delay="0"/>
                            </p:stCondLst>
                            <p:childTnLst>
                              <p:par>
                                <p:cTn id="39" presetID="6" presetClass="entr" presetSubtype="32" fill="hold" grpId="0" nodeType="clickEffect">
                                  <p:stCondLst>
                                    <p:cond delay="0"/>
                                  </p:stCondLst>
                                  <p:childTnLst>
                                    <p:set>
                                      <p:cBhvr>
                                        <p:cTn id="40" dur="1" fill="hold">
                                          <p:stCondLst>
                                            <p:cond delay="0"/>
                                          </p:stCondLst>
                                        </p:cTn>
                                        <p:tgtEl>
                                          <p:spTgt spid="3">
                                            <p:graphicEl>
                                              <a:dgm id="{50FF265F-1B6A-4380-8502-7127124EF2CE}"/>
                                            </p:graphicEl>
                                          </p:spTgt>
                                        </p:tgtEl>
                                        <p:attrNameLst>
                                          <p:attrName>style.visibility</p:attrName>
                                        </p:attrNameLst>
                                      </p:cBhvr>
                                      <p:to>
                                        <p:strVal val="visible"/>
                                      </p:to>
                                    </p:set>
                                    <p:animEffect transition="in" filter="circle(out)">
                                      <p:cBhvr>
                                        <p:cTn id="41" dur="1000"/>
                                        <p:tgtEl>
                                          <p:spTgt spid="3">
                                            <p:graphicEl>
                                              <a:dgm id="{50FF265F-1B6A-4380-8502-7127124EF2CE}"/>
                                            </p:graphicEl>
                                          </p:spTgt>
                                        </p:tgtEl>
                                      </p:cBhvr>
                                    </p:animEffect>
                                  </p:childTnLst>
                                </p:cTn>
                              </p:par>
                              <p:par>
                                <p:cTn id="42" presetID="6" presetClass="entr" presetSubtype="32" fill="hold" grpId="0" nodeType="withEffect">
                                  <p:stCondLst>
                                    <p:cond delay="0"/>
                                  </p:stCondLst>
                                  <p:childTnLst>
                                    <p:set>
                                      <p:cBhvr>
                                        <p:cTn id="43" dur="1" fill="hold">
                                          <p:stCondLst>
                                            <p:cond delay="0"/>
                                          </p:stCondLst>
                                        </p:cTn>
                                        <p:tgtEl>
                                          <p:spTgt spid="3">
                                            <p:graphicEl>
                                              <a:dgm id="{76C95A4E-A788-493F-9BA0-EAACFB5F387B}"/>
                                            </p:graphicEl>
                                          </p:spTgt>
                                        </p:tgtEl>
                                        <p:attrNameLst>
                                          <p:attrName>style.visibility</p:attrName>
                                        </p:attrNameLst>
                                      </p:cBhvr>
                                      <p:to>
                                        <p:strVal val="visible"/>
                                      </p:to>
                                    </p:set>
                                    <p:animEffect transition="in" filter="circle(out)">
                                      <p:cBhvr>
                                        <p:cTn id="44" dur="1000"/>
                                        <p:tgtEl>
                                          <p:spTgt spid="3">
                                            <p:graphicEl>
                                              <a:dgm id="{76C95A4E-A788-493F-9BA0-EAACFB5F387B}"/>
                                            </p:graphicEl>
                                          </p:spTgt>
                                        </p:tgtEl>
                                      </p:cBhvr>
                                    </p:animEffect>
                                  </p:childTnLst>
                                </p:cTn>
                              </p:par>
                            </p:childTnLst>
                          </p:cTn>
                        </p:par>
                      </p:childTnLst>
                    </p:cTn>
                  </p:par>
                  <p:par>
                    <p:cTn id="45" fill="hold">
                      <p:stCondLst>
                        <p:cond delay="indefinite"/>
                      </p:stCondLst>
                      <p:childTnLst>
                        <p:par>
                          <p:cTn id="46" fill="hold">
                            <p:stCondLst>
                              <p:cond delay="0"/>
                            </p:stCondLst>
                            <p:childTnLst>
                              <p:par>
                                <p:cTn id="47" presetID="6" presetClass="entr" presetSubtype="32" fill="hold" grpId="0" nodeType="clickEffect">
                                  <p:stCondLst>
                                    <p:cond delay="0"/>
                                  </p:stCondLst>
                                  <p:childTnLst>
                                    <p:set>
                                      <p:cBhvr>
                                        <p:cTn id="48" dur="1" fill="hold">
                                          <p:stCondLst>
                                            <p:cond delay="0"/>
                                          </p:stCondLst>
                                        </p:cTn>
                                        <p:tgtEl>
                                          <p:spTgt spid="3">
                                            <p:graphicEl>
                                              <a:dgm id="{E097CEC4-9DE6-4321-A364-9060B816FD80}"/>
                                            </p:graphicEl>
                                          </p:spTgt>
                                        </p:tgtEl>
                                        <p:attrNameLst>
                                          <p:attrName>style.visibility</p:attrName>
                                        </p:attrNameLst>
                                      </p:cBhvr>
                                      <p:to>
                                        <p:strVal val="visible"/>
                                      </p:to>
                                    </p:set>
                                    <p:animEffect transition="in" filter="circle(out)">
                                      <p:cBhvr>
                                        <p:cTn id="49" dur="1000"/>
                                        <p:tgtEl>
                                          <p:spTgt spid="3">
                                            <p:graphicEl>
                                              <a:dgm id="{E097CEC4-9DE6-4321-A364-9060B816FD80}"/>
                                            </p:graphicEl>
                                          </p:spTgt>
                                        </p:tgtEl>
                                      </p:cBhvr>
                                    </p:animEffect>
                                  </p:childTnLst>
                                </p:cTn>
                              </p:par>
                              <p:par>
                                <p:cTn id="50" presetID="6" presetClass="entr" presetSubtype="32" fill="hold" grpId="0" nodeType="withEffect">
                                  <p:stCondLst>
                                    <p:cond delay="0"/>
                                  </p:stCondLst>
                                  <p:childTnLst>
                                    <p:set>
                                      <p:cBhvr>
                                        <p:cTn id="51" dur="1" fill="hold">
                                          <p:stCondLst>
                                            <p:cond delay="0"/>
                                          </p:stCondLst>
                                        </p:cTn>
                                        <p:tgtEl>
                                          <p:spTgt spid="3">
                                            <p:graphicEl>
                                              <a:dgm id="{FD99D44C-574F-4C7D-915D-830EAECCBDF4}"/>
                                            </p:graphicEl>
                                          </p:spTgt>
                                        </p:tgtEl>
                                        <p:attrNameLst>
                                          <p:attrName>style.visibility</p:attrName>
                                        </p:attrNameLst>
                                      </p:cBhvr>
                                      <p:to>
                                        <p:strVal val="visible"/>
                                      </p:to>
                                    </p:set>
                                    <p:animEffect transition="in" filter="circle(out)">
                                      <p:cBhvr>
                                        <p:cTn id="52" dur="1000"/>
                                        <p:tgtEl>
                                          <p:spTgt spid="3">
                                            <p:graphicEl>
                                              <a:dgm id="{FD99D44C-574F-4C7D-915D-830EAECCBDF4}"/>
                                            </p:graphicEl>
                                          </p:spTgt>
                                        </p:tgtEl>
                                      </p:cBhvr>
                                    </p:animEffect>
                                  </p:childTnLst>
                                </p:cTn>
                              </p:par>
                            </p:childTnLst>
                          </p:cTn>
                        </p:par>
                      </p:childTnLst>
                    </p:cTn>
                  </p:par>
                  <p:par>
                    <p:cTn id="53" fill="hold">
                      <p:stCondLst>
                        <p:cond delay="indefinite"/>
                      </p:stCondLst>
                      <p:childTnLst>
                        <p:par>
                          <p:cTn id="54" fill="hold">
                            <p:stCondLst>
                              <p:cond delay="0"/>
                            </p:stCondLst>
                            <p:childTnLst>
                              <p:par>
                                <p:cTn id="55" presetID="6" presetClass="entr" presetSubtype="32" fill="hold" grpId="0" nodeType="clickEffect">
                                  <p:stCondLst>
                                    <p:cond delay="0"/>
                                  </p:stCondLst>
                                  <p:childTnLst>
                                    <p:set>
                                      <p:cBhvr>
                                        <p:cTn id="56" dur="1" fill="hold">
                                          <p:stCondLst>
                                            <p:cond delay="0"/>
                                          </p:stCondLst>
                                        </p:cTn>
                                        <p:tgtEl>
                                          <p:spTgt spid="3">
                                            <p:graphicEl>
                                              <a:dgm id="{FBE530DB-D1DA-4B10-9ED8-8E5F5F4795E2}"/>
                                            </p:graphicEl>
                                          </p:spTgt>
                                        </p:tgtEl>
                                        <p:attrNameLst>
                                          <p:attrName>style.visibility</p:attrName>
                                        </p:attrNameLst>
                                      </p:cBhvr>
                                      <p:to>
                                        <p:strVal val="visible"/>
                                      </p:to>
                                    </p:set>
                                    <p:animEffect transition="in" filter="circle(out)">
                                      <p:cBhvr>
                                        <p:cTn id="57" dur="1000"/>
                                        <p:tgtEl>
                                          <p:spTgt spid="3">
                                            <p:graphicEl>
                                              <a:dgm id="{FBE530DB-D1DA-4B10-9ED8-8E5F5F4795E2}"/>
                                            </p:graphicEl>
                                          </p:spTgt>
                                        </p:tgtEl>
                                      </p:cBhvr>
                                    </p:animEffect>
                                  </p:childTnLst>
                                </p:cTn>
                              </p:par>
                              <p:par>
                                <p:cTn id="58" presetID="6" presetClass="entr" presetSubtype="32" fill="hold" grpId="0" nodeType="withEffect">
                                  <p:stCondLst>
                                    <p:cond delay="0"/>
                                  </p:stCondLst>
                                  <p:childTnLst>
                                    <p:set>
                                      <p:cBhvr>
                                        <p:cTn id="59" dur="1" fill="hold">
                                          <p:stCondLst>
                                            <p:cond delay="0"/>
                                          </p:stCondLst>
                                        </p:cTn>
                                        <p:tgtEl>
                                          <p:spTgt spid="3">
                                            <p:graphicEl>
                                              <a:dgm id="{7D7608A3-9788-4A96-8AB4-D7C8FA3578E2}"/>
                                            </p:graphicEl>
                                          </p:spTgt>
                                        </p:tgtEl>
                                        <p:attrNameLst>
                                          <p:attrName>style.visibility</p:attrName>
                                        </p:attrNameLst>
                                      </p:cBhvr>
                                      <p:to>
                                        <p:strVal val="visible"/>
                                      </p:to>
                                    </p:set>
                                    <p:animEffect transition="in" filter="circle(out)">
                                      <p:cBhvr>
                                        <p:cTn id="60" dur="1000"/>
                                        <p:tgtEl>
                                          <p:spTgt spid="3">
                                            <p:graphicEl>
                                              <a:dgm id="{7D7608A3-9788-4A96-8AB4-D7C8FA3578E2}"/>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lvlOne"/>
        </p:bldSub>
      </p:bldGraphic>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txBox="1">
            <a:spLocks noChangeArrowheads="1"/>
          </p:cNvSpPr>
          <p:nvPr/>
        </p:nvSpPr>
        <p:spPr>
          <a:xfrm>
            <a:off x="1058448" y="1036528"/>
            <a:ext cx="4732751" cy="4924425"/>
          </a:xfrm>
          <a:prstGeom prst="rect">
            <a:avLst/>
          </a:prstGeom>
        </p:spPr>
        <p:txBody>
          <a:bodyPr/>
          <a:lstStyle>
            <a:lvl1pPr marL="342900" indent="-342900" algn="l" defTabSz="914400" rtl="0" eaLnBrk="1" latinLnBrk="0" hangingPunct="1">
              <a:spcBef>
                <a:spcPct val="20000"/>
              </a:spcBef>
              <a:buFont typeface="Wingdings" pitchFamily="2" charset="2"/>
              <a:buChar char="§"/>
              <a:defRPr sz="2400" kern="1200">
                <a:solidFill>
                  <a:schemeClr val="accent1">
                    <a:lumMod val="75000"/>
                  </a:schemeClr>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000" kern="1200">
                <a:solidFill>
                  <a:schemeClr val="accent5"/>
                </a:solidFill>
                <a:latin typeface="Arial" pitchFamily="34" charset="0"/>
                <a:ea typeface="+mn-ea"/>
                <a:cs typeface="Arial" pitchFamily="34" charset="0"/>
              </a:defRPr>
            </a:lvl2pPr>
            <a:lvl3pPr marL="1143000" indent="-228600" algn="l" defTabSz="914400" rtl="0" eaLnBrk="1" latinLnBrk="0" hangingPunct="1">
              <a:spcBef>
                <a:spcPct val="20000"/>
              </a:spcBef>
              <a:buFont typeface="Courier New" pitchFamily="49" charset="0"/>
              <a:buChar char="o"/>
              <a:defRPr sz="1800" kern="1200">
                <a:solidFill>
                  <a:schemeClr val="accent1">
                    <a:lumMod val="75000"/>
                  </a:schemeClr>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600" kern="1200">
                <a:solidFill>
                  <a:schemeClr val="accent5"/>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accent1">
                    <a:lumMod val="7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40000"/>
              </a:lnSpc>
            </a:pPr>
            <a:r>
              <a:rPr lang="en-GB" altLang="en-US" b="1" dirty="0" smtClean="0">
                <a:solidFill>
                  <a:srgbClr val="002060"/>
                </a:solidFill>
              </a:rPr>
              <a:t>Confidentiality</a:t>
            </a:r>
          </a:p>
          <a:p>
            <a:pPr>
              <a:lnSpc>
                <a:spcPct val="140000"/>
              </a:lnSpc>
            </a:pPr>
            <a:r>
              <a:rPr lang="en-GB" altLang="en-US" b="1" dirty="0" smtClean="0">
                <a:solidFill>
                  <a:srgbClr val="002060"/>
                </a:solidFill>
              </a:rPr>
              <a:t>No big surprises</a:t>
            </a:r>
          </a:p>
          <a:p>
            <a:pPr>
              <a:lnSpc>
                <a:spcPct val="140000"/>
              </a:lnSpc>
            </a:pPr>
            <a:r>
              <a:rPr lang="en-GB" altLang="en-US" b="1" dirty="0" smtClean="0">
                <a:solidFill>
                  <a:srgbClr val="002060"/>
                </a:solidFill>
              </a:rPr>
              <a:t>Put at ease</a:t>
            </a:r>
          </a:p>
          <a:p>
            <a:pPr>
              <a:lnSpc>
                <a:spcPct val="140000"/>
              </a:lnSpc>
            </a:pPr>
            <a:r>
              <a:rPr lang="en-GB" altLang="en-US" b="1" dirty="0" smtClean="0">
                <a:solidFill>
                  <a:srgbClr val="002060"/>
                </a:solidFill>
              </a:rPr>
              <a:t>Start positively</a:t>
            </a:r>
          </a:p>
          <a:p>
            <a:pPr>
              <a:lnSpc>
                <a:spcPct val="140000"/>
              </a:lnSpc>
            </a:pPr>
            <a:r>
              <a:rPr lang="en-GB" altLang="en-US" b="1" dirty="0" smtClean="0">
                <a:solidFill>
                  <a:srgbClr val="002060"/>
                </a:solidFill>
              </a:rPr>
              <a:t>Guide a 2-way discussion</a:t>
            </a:r>
          </a:p>
          <a:p>
            <a:pPr>
              <a:lnSpc>
                <a:spcPct val="140000"/>
              </a:lnSpc>
            </a:pPr>
            <a:r>
              <a:rPr lang="en-GB" altLang="en-US" b="1" dirty="0" smtClean="0">
                <a:solidFill>
                  <a:srgbClr val="002060"/>
                </a:solidFill>
              </a:rPr>
              <a:t>Ask open questions</a:t>
            </a:r>
          </a:p>
          <a:p>
            <a:pPr>
              <a:lnSpc>
                <a:spcPct val="140000"/>
              </a:lnSpc>
            </a:pPr>
            <a:r>
              <a:rPr lang="en-GB" altLang="en-US" b="1" dirty="0" smtClean="0">
                <a:solidFill>
                  <a:srgbClr val="002060"/>
                </a:solidFill>
              </a:rPr>
              <a:t>Actively listen to answers</a:t>
            </a:r>
          </a:p>
          <a:p>
            <a:pPr>
              <a:lnSpc>
                <a:spcPct val="140000"/>
              </a:lnSpc>
            </a:pPr>
            <a:r>
              <a:rPr lang="en-GB" altLang="en-US" b="1" dirty="0" smtClean="0">
                <a:solidFill>
                  <a:srgbClr val="002060"/>
                </a:solidFill>
              </a:rPr>
              <a:t>Encourage &amp; praise</a:t>
            </a:r>
          </a:p>
        </p:txBody>
      </p:sp>
      <p:sp>
        <p:nvSpPr>
          <p:cNvPr id="3" name="Rectangle 2"/>
          <p:cNvSpPr/>
          <p:nvPr/>
        </p:nvSpPr>
        <p:spPr>
          <a:xfrm>
            <a:off x="6022658" y="1036528"/>
            <a:ext cx="4529137" cy="4745915"/>
          </a:xfrm>
          <a:prstGeom prst="rect">
            <a:avLst/>
          </a:prstGeom>
        </p:spPr>
        <p:txBody>
          <a:bodyPr wrap="square">
            <a:spAutoFit/>
          </a:bodyPr>
          <a:lstStyle/>
          <a:p>
            <a:pPr marL="342900" indent="-342900">
              <a:lnSpc>
                <a:spcPct val="140000"/>
              </a:lnSpc>
              <a:buFont typeface="Wingdings" panose="05000000000000000000" pitchFamily="2" charset="2"/>
              <a:buChar char="§"/>
            </a:pPr>
            <a:r>
              <a:rPr lang="en-GB" altLang="en-US" sz="2400" b="1" dirty="0">
                <a:solidFill>
                  <a:srgbClr val="002060"/>
                </a:solidFill>
                <a:latin typeface="Arial" panose="020B0604020202020204" pitchFamily="34" charset="0"/>
                <a:cs typeface="Arial" panose="020B0604020202020204" pitchFamily="34" charset="0"/>
              </a:rPr>
              <a:t>Give </a:t>
            </a:r>
            <a:r>
              <a:rPr lang="en-GB" altLang="en-US" sz="2400" b="1" u="sng" dirty="0">
                <a:solidFill>
                  <a:srgbClr val="002060"/>
                </a:solidFill>
                <a:latin typeface="Arial" panose="020B0604020202020204" pitchFamily="34" charset="0"/>
                <a:cs typeface="Arial" panose="020B0604020202020204" pitchFamily="34" charset="0"/>
              </a:rPr>
              <a:t>&amp;</a:t>
            </a:r>
            <a:r>
              <a:rPr lang="en-GB" altLang="en-US" sz="2400" b="1" dirty="0">
                <a:solidFill>
                  <a:srgbClr val="002060"/>
                </a:solidFill>
                <a:latin typeface="Arial" panose="020B0604020202020204" pitchFamily="34" charset="0"/>
                <a:cs typeface="Arial" panose="020B0604020202020204" pitchFamily="34" charset="0"/>
              </a:rPr>
              <a:t> receive feedback</a:t>
            </a:r>
          </a:p>
          <a:p>
            <a:pPr marL="342900" indent="-342900">
              <a:lnSpc>
                <a:spcPct val="140000"/>
              </a:lnSpc>
              <a:buFont typeface="Wingdings" panose="05000000000000000000" pitchFamily="2" charset="2"/>
              <a:buChar char="§"/>
            </a:pPr>
            <a:r>
              <a:rPr lang="en-GB" altLang="en-US" sz="2400" b="1" dirty="0">
                <a:solidFill>
                  <a:srgbClr val="002060"/>
                </a:solidFill>
                <a:latin typeface="Arial" panose="020B0604020202020204" pitchFamily="34" charset="0"/>
                <a:cs typeface="Arial" panose="020B0604020202020204" pitchFamily="34" charset="0"/>
              </a:rPr>
              <a:t>Cover your agenda</a:t>
            </a:r>
          </a:p>
          <a:p>
            <a:pPr marL="342900" indent="-342900">
              <a:lnSpc>
                <a:spcPct val="140000"/>
              </a:lnSpc>
              <a:buFont typeface="Wingdings" panose="05000000000000000000" pitchFamily="2" charset="2"/>
              <a:buChar char="§"/>
            </a:pPr>
            <a:r>
              <a:rPr lang="en-GB" altLang="en-US" sz="2400" b="1" dirty="0">
                <a:solidFill>
                  <a:srgbClr val="002060"/>
                </a:solidFill>
                <a:latin typeface="Arial" panose="020B0604020202020204" pitchFamily="34" charset="0"/>
                <a:cs typeface="Arial" panose="020B0604020202020204" pitchFamily="34" charset="0"/>
              </a:rPr>
              <a:t>Allow Reviewee to address all their issues</a:t>
            </a:r>
          </a:p>
          <a:p>
            <a:pPr marL="342900" indent="-342900">
              <a:lnSpc>
                <a:spcPct val="140000"/>
              </a:lnSpc>
              <a:buFont typeface="Wingdings" panose="05000000000000000000" pitchFamily="2" charset="2"/>
              <a:buChar char="§"/>
            </a:pPr>
            <a:r>
              <a:rPr lang="en-GB" altLang="en-US" sz="2400" b="1" dirty="0">
                <a:solidFill>
                  <a:srgbClr val="002060"/>
                </a:solidFill>
                <a:latin typeface="Arial" panose="020B0604020202020204" pitchFamily="34" charset="0"/>
                <a:cs typeface="Arial" panose="020B0604020202020204" pitchFamily="34" charset="0"/>
              </a:rPr>
              <a:t>Make notes &amp; record agreements</a:t>
            </a:r>
          </a:p>
          <a:p>
            <a:pPr marL="342900" indent="-342900">
              <a:lnSpc>
                <a:spcPct val="140000"/>
              </a:lnSpc>
              <a:buFont typeface="Wingdings" panose="05000000000000000000" pitchFamily="2" charset="2"/>
              <a:buChar char="§"/>
            </a:pPr>
            <a:r>
              <a:rPr lang="en-GB" altLang="en-US" sz="2400" b="1" dirty="0">
                <a:solidFill>
                  <a:srgbClr val="002060"/>
                </a:solidFill>
                <a:latin typeface="Arial" panose="020B0604020202020204" pitchFamily="34" charset="0"/>
                <a:cs typeface="Arial" panose="020B0604020202020204" pitchFamily="34" charset="0"/>
              </a:rPr>
              <a:t>Set follow-up dates</a:t>
            </a:r>
          </a:p>
          <a:p>
            <a:pPr marL="342900" indent="-342900">
              <a:lnSpc>
                <a:spcPct val="140000"/>
              </a:lnSpc>
              <a:buFont typeface="Wingdings" panose="05000000000000000000" pitchFamily="2" charset="2"/>
              <a:buChar char="§"/>
            </a:pPr>
            <a:r>
              <a:rPr lang="en-GB" altLang="en-US" sz="2400" b="1" dirty="0">
                <a:solidFill>
                  <a:srgbClr val="002060"/>
                </a:solidFill>
                <a:latin typeface="Arial" panose="020B0604020202020204" pitchFamily="34" charset="0"/>
                <a:cs typeface="Arial" panose="020B0604020202020204" pitchFamily="34" charset="0"/>
              </a:rPr>
              <a:t>Conclude </a:t>
            </a:r>
            <a:r>
              <a:rPr lang="en-GB" altLang="en-US" sz="2400" b="1" dirty="0" smtClean="0">
                <a:solidFill>
                  <a:srgbClr val="002060"/>
                </a:solidFill>
                <a:latin typeface="Arial" panose="020B0604020202020204" pitchFamily="34" charset="0"/>
                <a:cs typeface="Arial" panose="020B0604020202020204" pitchFamily="34" charset="0"/>
              </a:rPr>
              <a:t>positively</a:t>
            </a:r>
          </a:p>
          <a:p>
            <a:pPr marL="342900" indent="-342900">
              <a:lnSpc>
                <a:spcPct val="140000"/>
              </a:lnSpc>
              <a:buFont typeface="Wingdings" panose="05000000000000000000" pitchFamily="2" charset="2"/>
              <a:buChar char="§"/>
            </a:pPr>
            <a:r>
              <a:rPr lang="en-GB" altLang="en-US" sz="2400" b="1" u="sng" dirty="0" smtClean="0">
                <a:solidFill>
                  <a:srgbClr val="002060"/>
                </a:solidFill>
                <a:latin typeface="Arial" panose="020B0604020202020204" pitchFamily="34" charset="0"/>
                <a:cs typeface="Arial" panose="020B0604020202020204" pitchFamily="34" charset="0"/>
              </a:rPr>
              <a:t>Record on ESR</a:t>
            </a:r>
            <a:endParaRPr lang="en-GB" altLang="en-US" sz="2400" b="1" u="sng" dirty="0">
              <a:solidFill>
                <a:srgbClr val="002060"/>
              </a:solidFill>
              <a:latin typeface="Arial" panose="020B0604020202020204" pitchFamily="34" charset="0"/>
              <a:cs typeface="Arial" panose="020B0604020202020204" pitchFamily="34" charset="0"/>
            </a:endParaRPr>
          </a:p>
        </p:txBody>
      </p:sp>
      <p:sp>
        <p:nvSpPr>
          <p:cNvPr id="6" name="TextBox 5"/>
          <p:cNvSpPr txBox="1"/>
          <p:nvPr/>
        </p:nvSpPr>
        <p:spPr>
          <a:xfrm>
            <a:off x="1058448" y="328642"/>
            <a:ext cx="3642860" cy="707886"/>
          </a:xfrm>
          <a:prstGeom prst="rect">
            <a:avLst/>
          </a:prstGeom>
          <a:noFill/>
        </p:spPr>
        <p:txBody>
          <a:bodyPr wrap="square" rtlCol="0">
            <a:spAutoFit/>
          </a:bodyPr>
          <a:lstStyle/>
          <a:p>
            <a:r>
              <a:rPr lang="en-GB" sz="4000" b="1" dirty="0" smtClean="0">
                <a:solidFill>
                  <a:srgbClr val="002060"/>
                </a:solidFill>
                <a:latin typeface="Arial" panose="020B0604020202020204" pitchFamily="34" charset="0"/>
                <a:cs typeface="Arial" panose="020B0604020202020204" pitchFamily="34" charset="0"/>
              </a:rPr>
              <a:t>Good Practice</a:t>
            </a:r>
            <a:endParaRPr lang="en-GB" sz="4000" b="1" dirty="0">
              <a:solidFill>
                <a:srgbClr val="002060"/>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854912" y="3102061"/>
            <a:ext cx="2337088" cy="3226234"/>
          </a:xfrm>
          <a:prstGeom prst="rect">
            <a:avLst/>
          </a:prstGeom>
        </p:spPr>
      </p:pic>
    </p:spTree>
    <p:extLst>
      <p:ext uri="{BB962C8B-B14F-4D97-AF65-F5344CB8AC3E}">
        <p14:creationId xmlns:p14="http://schemas.microsoft.com/office/powerpoint/2010/main" val="3898931901"/>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ipe(left)">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wipe(left)">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wipe(left)">
                                      <p:cBhvr>
                                        <p:cTn id="22" dur="50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wipe(left)">
                                      <p:cBhvr>
                                        <p:cTn id="27" dur="500"/>
                                        <p:tgtEl>
                                          <p:spTgt spid="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
                                            <p:txEl>
                                              <p:pRg st="4" end="4"/>
                                            </p:txEl>
                                          </p:spTgt>
                                        </p:tgtEl>
                                        <p:attrNameLst>
                                          <p:attrName>style.visibility</p:attrName>
                                        </p:attrNameLst>
                                      </p:cBhvr>
                                      <p:to>
                                        <p:strVal val="visible"/>
                                      </p:to>
                                    </p:set>
                                    <p:animEffect transition="in" filter="wipe(left)">
                                      <p:cBhvr>
                                        <p:cTn id="32" dur="500"/>
                                        <p:tgtEl>
                                          <p:spTgt spid="2">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Effect transition="in" filter="wipe(left)">
                                      <p:cBhvr>
                                        <p:cTn id="37" dur="500"/>
                                        <p:tgtEl>
                                          <p:spTgt spid="2">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2">
                                            <p:txEl>
                                              <p:pRg st="6" end="6"/>
                                            </p:txEl>
                                          </p:spTgt>
                                        </p:tgtEl>
                                        <p:attrNameLst>
                                          <p:attrName>style.visibility</p:attrName>
                                        </p:attrNameLst>
                                      </p:cBhvr>
                                      <p:to>
                                        <p:strVal val="visible"/>
                                      </p:to>
                                    </p:set>
                                    <p:animEffect transition="in" filter="wipe(left)">
                                      <p:cBhvr>
                                        <p:cTn id="42" dur="500"/>
                                        <p:tgtEl>
                                          <p:spTgt spid="2">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2">
                                            <p:txEl>
                                              <p:pRg st="7" end="7"/>
                                            </p:txEl>
                                          </p:spTgt>
                                        </p:tgtEl>
                                        <p:attrNameLst>
                                          <p:attrName>style.visibility</p:attrName>
                                        </p:attrNameLst>
                                      </p:cBhvr>
                                      <p:to>
                                        <p:strVal val="visible"/>
                                      </p:to>
                                    </p:set>
                                    <p:animEffect transition="in" filter="wipe(left)">
                                      <p:cBhvr>
                                        <p:cTn id="47" dur="500"/>
                                        <p:tgtEl>
                                          <p:spTgt spid="2">
                                            <p:txEl>
                                              <p:pRg st="7" end="7"/>
                                            </p:txEl>
                                          </p:spTgt>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3">
                                            <p:txEl>
                                              <p:pRg st="0" end="0"/>
                                            </p:txEl>
                                          </p:spTgt>
                                        </p:tgtEl>
                                        <p:attrNameLst>
                                          <p:attrName>style.visibility</p:attrName>
                                        </p:attrNameLst>
                                      </p:cBhvr>
                                      <p:to>
                                        <p:strVal val="visible"/>
                                      </p:to>
                                    </p:set>
                                    <p:animEffect transition="in" filter="wipe(left)">
                                      <p:cBhvr>
                                        <p:cTn id="50" dur="500"/>
                                        <p:tgtEl>
                                          <p:spTgt spid="3">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3">
                                            <p:txEl>
                                              <p:pRg st="1" end="1"/>
                                            </p:txEl>
                                          </p:spTgt>
                                        </p:tgtEl>
                                        <p:attrNameLst>
                                          <p:attrName>style.visibility</p:attrName>
                                        </p:attrNameLst>
                                      </p:cBhvr>
                                      <p:to>
                                        <p:strVal val="visible"/>
                                      </p:to>
                                    </p:set>
                                    <p:animEffect transition="in" filter="wipe(left)">
                                      <p:cBhvr>
                                        <p:cTn id="55" dur="500"/>
                                        <p:tgtEl>
                                          <p:spTgt spid="3">
                                            <p:txEl>
                                              <p:pRg st="1" end="1"/>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3">
                                            <p:txEl>
                                              <p:pRg st="2" end="2"/>
                                            </p:txEl>
                                          </p:spTgt>
                                        </p:tgtEl>
                                        <p:attrNameLst>
                                          <p:attrName>style.visibility</p:attrName>
                                        </p:attrNameLst>
                                      </p:cBhvr>
                                      <p:to>
                                        <p:strVal val="visible"/>
                                      </p:to>
                                    </p:set>
                                    <p:animEffect transition="in" filter="wipe(left)">
                                      <p:cBhvr>
                                        <p:cTn id="60" dur="500"/>
                                        <p:tgtEl>
                                          <p:spTgt spid="3">
                                            <p:txEl>
                                              <p:pRg st="2" end="2"/>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grpId="0" nodeType="clickEffect">
                                  <p:stCondLst>
                                    <p:cond delay="0"/>
                                  </p:stCondLst>
                                  <p:childTnLst>
                                    <p:set>
                                      <p:cBhvr>
                                        <p:cTn id="64" dur="1" fill="hold">
                                          <p:stCondLst>
                                            <p:cond delay="0"/>
                                          </p:stCondLst>
                                        </p:cTn>
                                        <p:tgtEl>
                                          <p:spTgt spid="3">
                                            <p:txEl>
                                              <p:pRg st="3" end="3"/>
                                            </p:txEl>
                                          </p:spTgt>
                                        </p:tgtEl>
                                        <p:attrNameLst>
                                          <p:attrName>style.visibility</p:attrName>
                                        </p:attrNameLst>
                                      </p:cBhvr>
                                      <p:to>
                                        <p:strVal val="visible"/>
                                      </p:to>
                                    </p:set>
                                    <p:animEffect transition="in" filter="wipe(left)">
                                      <p:cBhvr>
                                        <p:cTn id="65" dur="500"/>
                                        <p:tgtEl>
                                          <p:spTgt spid="3">
                                            <p:txEl>
                                              <p:pRg st="3" end="3"/>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grpId="0" nodeType="clickEffect">
                                  <p:stCondLst>
                                    <p:cond delay="0"/>
                                  </p:stCondLst>
                                  <p:childTnLst>
                                    <p:set>
                                      <p:cBhvr>
                                        <p:cTn id="69" dur="1" fill="hold">
                                          <p:stCondLst>
                                            <p:cond delay="0"/>
                                          </p:stCondLst>
                                        </p:cTn>
                                        <p:tgtEl>
                                          <p:spTgt spid="3">
                                            <p:txEl>
                                              <p:pRg st="4" end="4"/>
                                            </p:txEl>
                                          </p:spTgt>
                                        </p:tgtEl>
                                        <p:attrNameLst>
                                          <p:attrName>style.visibility</p:attrName>
                                        </p:attrNameLst>
                                      </p:cBhvr>
                                      <p:to>
                                        <p:strVal val="visible"/>
                                      </p:to>
                                    </p:set>
                                    <p:animEffect transition="in" filter="wipe(left)">
                                      <p:cBhvr>
                                        <p:cTn id="70" dur="500"/>
                                        <p:tgtEl>
                                          <p:spTgt spid="3">
                                            <p:txEl>
                                              <p:pRg st="4" end="4"/>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grpId="0" nodeType="clickEffect">
                                  <p:stCondLst>
                                    <p:cond delay="0"/>
                                  </p:stCondLst>
                                  <p:childTnLst>
                                    <p:set>
                                      <p:cBhvr>
                                        <p:cTn id="74" dur="1" fill="hold">
                                          <p:stCondLst>
                                            <p:cond delay="0"/>
                                          </p:stCondLst>
                                        </p:cTn>
                                        <p:tgtEl>
                                          <p:spTgt spid="3">
                                            <p:txEl>
                                              <p:pRg st="5" end="5"/>
                                            </p:txEl>
                                          </p:spTgt>
                                        </p:tgtEl>
                                        <p:attrNameLst>
                                          <p:attrName>style.visibility</p:attrName>
                                        </p:attrNameLst>
                                      </p:cBhvr>
                                      <p:to>
                                        <p:strVal val="visible"/>
                                      </p:to>
                                    </p:set>
                                    <p:animEffect transition="in" filter="wipe(left)">
                                      <p:cBhvr>
                                        <p:cTn id="75" dur="500"/>
                                        <p:tgtEl>
                                          <p:spTgt spid="3">
                                            <p:txEl>
                                              <p:pRg st="5" end="5"/>
                                            </p:txEl>
                                          </p:spTgt>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8" fill="hold" grpId="0" nodeType="clickEffect">
                                  <p:stCondLst>
                                    <p:cond delay="0"/>
                                  </p:stCondLst>
                                  <p:childTnLst>
                                    <p:set>
                                      <p:cBhvr>
                                        <p:cTn id="79" dur="1" fill="hold">
                                          <p:stCondLst>
                                            <p:cond delay="0"/>
                                          </p:stCondLst>
                                        </p:cTn>
                                        <p:tgtEl>
                                          <p:spTgt spid="3">
                                            <p:txEl>
                                              <p:pRg st="6" end="6"/>
                                            </p:txEl>
                                          </p:spTgt>
                                        </p:tgtEl>
                                        <p:attrNameLst>
                                          <p:attrName>style.visibility</p:attrName>
                                        </p:attrNameLst>
                                      </p:cBhvr>
                                      <p:to>
                                        <p:strVal val="visible"/>
                                      </p:to>
                                    </p:set>
                                    <p:animEffect transition="in" filter="wipe(left)">
                                      <p:cBhvr>
                                        <p:cTn id="80"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build="p"/>
      <p:bldP spid="6" grpId="0"/>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Title 1"/>
          <p:cNvSpPr>
            <a:spLocks noGrp="1"/>
          </p:cNvSpPr>
          <p:nvPr>
            <p:ph type="title"/>
          </p:nvPr>
        </p:nvSpPr>
        <p:spPr>
          <a:xfrm>
            <a:off x="594360" y="1600518"/>
            <a:ext cx="4038600" cy="5257482"/>
          </a:xfrm>
        </p:spPr>
        <p:txBody>
          <a:bodyPr/>
          <a:lstStyle/>
          <a:p>
            <a:r>
              <a:rPr lang="en-GB" sz="19900" dirty="0" smtClean="0">
                <a:solidFill>
                  <a:schemeClr val="tx2">
                    <a:lumMod val="50000"/>
                  </a:schemeClr>
                </a:solidFill>
                <a:sym typeface="Wingdings" panose="05000000000000000000" pitchFamily="2" charset="2"/>
              </a:rPr>
              <a:t></a:t>
            </a:r>
            <a:endParaRPr lang="en-GB" sz="19900" dirty="0">
              <a:solidFill>
                <a:schemeClr val="tx2">
                  <a:lumMod val="50000"/>
                </a:schemeClr>
              </a:solidFill>
            </a:endParaRPr>
          </a:p>
        </p:txBody>
      </p:sp>
      <p:grpSp>
        <p:nvGrpSpPr>
          <p:cNvPr id="8" name="Group 7"/>
          <p:cNvGrpSpPr/>
          <p:nvPr/>
        </p:nvGrpSpPr>
        <p:grpSpPr>
          <a:xfrm>
            <a:off x="5076825" y="180975"/>
            <a:ext cx="6762750" cy="5848350"/>
            <a:chOff x="5125278" y="0"/>
            <a:chExt cx="7066722" cy="685800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25278" y="0"/>
              <a:ext cx="7066722" cy="6858000"/>
            </a:xfrm>
            <a:prstGeom prst="rect">
              <a:avLst/>
            </a:prstGeom>
          </p:spPr>
        </p:pic>
        <p:sp>
          <p:nvSpPr>
            <p:cNvPr id="7" name="Rectangle 6"/>
            <p:cNvSpPr/>
            <p:nvPr/>
          </p:nvSpPr>
          <p:spPr>
            <a:xfrm>
              <a:off x="5125278" y="6126480"/>
              <a:ext cx="1885122" cy="7315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589678102"/>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1"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par>
                                <p:cTn id="8" presetID="9"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dissolv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dissolv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461010" y="1131888"/>
            <a:ext cx="4038600" cy="5257482"/>
          </a:xfrm>
        </p:spPr>
        <p:txBody>
          <a:bodyPr/>
          <a:lstStyle/>
          <a:p>
            <a:r>
              <a:rPr lang="en-GB" sz="19900" dirty="0" smtClean="0">
                <a:solidFill>
                  <a:schemeClr val="tx2">
                    <a:lumMod val="50000"/>
                  </a:schemeClr>
                </a:solidFill>
                <a:sym typeface="Wingdings" panose="05000000000000000000" pitchFamily="2" charset="2"/>
              </a:rPr>
              <a:t></a:t>
            </a:r>
            <a:endParaRPr lang="en-GB" sz="19900" dirty="0">
              <a:solidFill>
                <a:schemeClr val="tx2">
                  <a:lumMod val="50000"/>
                </a:schemeClr>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67350" y="175805"/>
            <a:ext cx="6724649" cy="5921828"/>
          </a:xfrm>
          <a:prstGeom prst="rect">
            <a:avLst/>
          </a:prstGeom>
        </p:spPr>
      </p:pic>
    </p:spTree>
    <p:extLst>
      <p:ext uri="{BB962C8B-B14F-4D97-AF65-F5344CB8AC3E}">
        <p14:creationId xmlns:p14="http://schemas.microsoft.com/office/powerpoint/2010/main" val="429159457"/>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2286000"/>
            <a:ext cx="12192000" cy="1446550"/>
          </a:xfrm>
          <a:prstGeom prst="rect">
            <a:avLst/>
          </a:prstGeom>
          <a:noFill/>
        </p:spPr>
        <p:txBody>
          <a:bodyPr wrap="square" rtlCol="0">
            <a:spAutoFit/>
          </a:bodyPr>
          <a:lstStyle/>
          <a:p>
            <a:pPr algn="ctr"/>
            <a:r>
              <a:rPr lang="en-GB" sz="8800" b="1" dirty="0" smtClean="0">
                <a:solidFill>
                  <a:srgbClr val="002060"/>
                </a:solidFill>
              </a:rPr>
              <a:t>Final Information</a:t>
            </a:r>
            <a:endParaRPr lang="en-GB" sz="8800" b="1" dirty="0">
              <a:solidFill>
                <a:srgbClr val="002060"/>
              </a:solidFill>
            </a:endParaRPr>
          </a:p>
        </p:txBody>
      </p:sp>
    </p:spTree>
    <p:extLst>
      <p:ext uri="{BB962C8B-B14F-4D97-AF65-F5344CB8AC3E}">
        <p14:creationId xmlns:p14="http://schemas.microsoft.com/office/powerpoint/2010/main" val="3782935181"/>
      </p:ext>
    </p:extLst>
  </p:cSld>
  <p:clrMapOvr>
    <a:masterClrMapping/>
  </p:clrMapOvr>
  <p:transition spd="slow">
    <p:fade thruBlk="1"/>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Title 3"/>
          <p:cNvSpPr txBox="1">
            <a:spLocks noGrp="1"/>
          </p:cNvSpPr>
          <p:nvPr>
            <p:ph type="title"/>
          </p:nvPr>
        </p:nvSpPr>
        <p:spPr>
          <a:xfrm>
            <a:off x="868680" y="182701"/>
            <a:ext cx="11323320" cy="707886"/>
          </a:xfrm>
          <a:prstGeom prst="rect">
            <a:avLst/>
          </a:prstGeom>
          <a:noFill/>
        </p:spPr>
        <p:txBody>
          <a:bodyPr wrap="square" rtlCol="0">
            <a:spAutoFit/>
          </a:bodyPr>
          <a:lstStyle/>
          <a:p>
            <a:pPr algn="l"/>
            <a:r>
              <a:rPr lang="en-GB" sz="4000" b="1" dirty="0" smtClean="0">
                <a:solidFill>
                  <a:srgbClr val="002060"/>
                </a:solidFill>
              </a:rPr>
              <a:t>PADR Resources available on the Intranet</a:t>
            </a:r>
            <a:endParaRPr lang="en-GB" sz="4000" b="1" dirty="0">
              <a:solidFill>
                <a:srgbClr val="002060"/>
              </a:solidFill>
            </a:endParaRPr>
          </a:p>
        </p:txBody>
      </p:sp>
      <p:pic>
        <p:nvPicPr>
          <p:cNvPr id="3" name="Picture 2"/>
          <p:cNvPicPr>
            <a:picLocks noChangeAspect="1"/>
          </p:cNvPicPr>
          <p:nvPr/>
        </p:nvPicPr>
        <p:blipFill>
          <a:blip r:embed="rId2"/>
          <a:stretch>
            <a:fillRect/>
          </a:stretch>
        </p:blipFill>
        <p:spPr>
          <a:xfrm>
            <a:off x="0" y="890587"/>
            <a:ext cx="5986463" cy="5105400"/>
          </a:xfrm>
          <a:prstGeom prst="rect">
            <a:avLst/>
          </a:prstGeom>
        </p:spPr>
      </p:pic>
      <p:pic>
        <p:nvPicPr>
          <p:cNvPr id="7" name="Picture 6"/>
          <p:cNvPicPr>
            <a:picLocks noChangeAspect="1"/>
          </p:cNvPicPr>
          <p:nvPr/>
        </p:nvPicPr>
        <p:blipFill>
          <a:blip r:embed="rId3"/>
          <a:stretch>
            <a:fillRect/>
          </a:stretch>
        </p:blipFill>
        <p:spPr>
          <a:xfrm>
            <a:off x="6200776" y="962024"/>
            <a:ext cx="5815012" cy="4962525"/>
          </a:xfrm>
          <a:prstGeom prst="rect">
            <a:avLst/>
          </a:prstGeom>
        </p:spPr>
      </p:pic>
    </p:spTree>
    <p:extLst>
      <p:ext uri="{BB962C8B-B14F-4D97-AF65-F5344CB8AC3E}">
        <p14:creationId xmlns:p14="http://schemas.microsoft.com/office/powerpoint/2010/main" val="179289081"/>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48928" y="5241463"/>
            <a:ext cx="9114472" cy="461665"/>
          </a:xfrm>
          <a:prstGeom prst="rect">
            <a:avLst/>
          </a:prstGeom>
        </p:spPr>
        <p:txBody>
          <a:bodyPr wrap="square">
            <a:spAutoFit/>
          </a:bodyPr>
          <a:lstStyle/>
          <a:p>
            <a:r>
              <a:rPr lang="en-GB" sz="2400" b="1" dirty="0" smtClean="0">
                <a:solidFill>
                  <a:srgbClr val="0070C0"/>
                </a:solidFill>
              </a:rPr>
              <a:t>All Wales Pay Progression policy</a:t>
            </a:r>
            <a:endParaRPr lang="en-GB" sz="2400" b="1" dirty="0">
              <a:solidFill>
                <a:srgbClr val="0070C0"/>
              </a:solidFill>
            </a:endParaRPr>
          </a:p>
        </p:txBody>
      </p:sp>
      <p:sp>
        <p:nvSpPr>
          <p:cNvPr id="3" name="TextBox 2"/>
          <p:cNvSpPr txBox="1"/>
          <p:nvPr/>
        </p:nvSpPr>
        <p:spPr>
          <a:xfrm>
            <a:off x="291176" y="301649"/>
            <a:ext cx="9088582" cy="830997"/>
          </a:xfrm>
          <a:prstGeom prst="rect">
            <a:avLst/>
          </a:prstGeom>
          <a:noFill/>
        </p:spPr>
        <p:txBody>
          <a:bodyPr wrap="square" rtlCol="0">
            <a:spAutoFit/>
          </a:bodyPr>
          <a:lstStyle/>
          <a:p>
            <a:r>
              <a:rPr lang="en-GB" sz="4800" b="1" dirty="0" smtClean="0">
                <a:solidFill>
                  <a:srgbClr val="002060"/>
                </a:solidFill>
              </a:rPr>
              <a:t>Pay Progression</a:t>
            </a:r>
            <a:endParaRPr lang="en-GB" sz="4800" b="1" dirty="0">
              <a:solidFill>
                <a:srgbClr val="002060"/>
              </a:solidFill>
            </a:endParaRPr>
          </a:p>
        </p:txBody>
      </p:sp>
      <p:sp>
        <p:nvSpPr>
          <p:cNvPr id="5" name="Rectangle 4"/>
          <p:cNvSpPr/>
          <p:nvPr/>
        </p:nvSpPr>
        <p:spPr>
          <a:xfrm>
            <a:off x="441960" y="1224979"/>
            <a:ext cx="11277600" cy="3518912"/>
          </a:xfrm>
          <a:prstGeom prst="rect">
            <a:avLst/>
          </a:prstGeom>
        </p:spPr>
        <p:txBody>
          <a:bodyPr wrap="square">
            <a:spAutoFit/>
          </a:bodyPr>
          <a:lstStyle/>
          <a:p>
            <a:pPr algn="just" eaLnBrk="0" fontAlgn="base" hangingPunct="0">
              <a:lnSpc>
                <a:spcPct val="150000"/>
              </a:lnSpc>
              <a:spcAft>
                <a:spcPts val="800"/>
              </a:spcAft>
            </a:pPr>
            <a:r>
              <a:rPr lang="en-GB" sz="2400" b="1" dirty="0">
                <a:solidFill>
                  <a:srgbClr val="002060"/>
                </a:solidFill>
                <a:latin typeface="Arial" panose="020B0604020202020204" pitchFamily="34" charset="0"/>
                <a:ea typeface="Times New Roman" panose="02020603050405020304" pitchFamily="18" charset="0"/>
              </a:rPr>
              <a:t>An employees’ pay step is awarded on satisfactory completion of the employees PADR, even if there may be some years which do not have a pay award attached to the pay </a:t>
            </a:r>
            <a:r>
              <a:rPr lang="en-GB" sz="2400" b="1" dirty="0" smtClean="0">
                <a:solidFill>
                  <a:srgbClr val="002060"/>
                </a:solidFill>
                <a:latin typeface="Arial" panose="020B0604020202020204" pitchFamily="34" charset="0"/>
                <a:ea typeface="Times New Roman" panose="02020603050405020304" pitchFamily="18" charset="0"/>
              </a:rPr>
              <a:t>step</a:t>
            </a:r>
          </a:p>
          <a:p>
            <a:pPr algn="just" eaLnBrk="0" fontAlgn="base" hangingPunct="0">
              <a:lnSpc>
                <a:spcPct val="150000"/>
              </a:lnSpc>
              <a:spcAft>
                <a:spcPts val="800"/>
              </a:spcAft>
            </a:pPr>
            <a:r>
              <a:rPr lang="en-GB" sz="2400" b="1" dirty="0" smtClean="0">
                <a:solidFill>
                  <a:srgbClr val="002060"/>
                </a:solidFill>
                <a:latin typeface="Arial" panose="020B0604020202020204" pitchFamily="34" charset="0"/>
                <a:ea typeface="Times New Roman" panose="02020603050405020304" pitchFamily="18" charset="0"/>
              </a:rPr>
              <a:t>This </a:t>
            </a:r>
            <a:r>
              <a:rPr lang="en-GB" sz="2400" b="1" dirty="0">
                <a:solidFill>
                  <a:srgbClr val="002060"/>
                </a:solidFill>
                <a:latin typeface="Arial" panose="020B0604020202020204" pitchFamily="34" charset="0"/>
                <a:ea typeface="Times New Roman" panose="02020603050405020304" pitchFamily="18" charset="0"/>
              </a:rPr>
              <a:t>is subject to the </a:t>
            </a:r>
            <a:r>
              <a:rPr lang="en-GB" sz="2400" b="1" dirty="0" smtClean="0">
                <a:solidFill>
                  <a:srgbClr val="002060"/>
                </a:solidFill>
                <a:latin typeface="Arial" panose="020B0604020202020204" pitchFamily="34" charset="0"/>
                <a:ea typeface="Times New Roman" panose="02020603050405020304" pitchFamily="18" charset="0"/>
              </a:rPr>
              <a:t>employees’ satisfactory </a:t>
            </a:r>
            <a:r>
              <a:rPr lang="en-GB" sz="2400" b="1" dirty="0">
                <a:solidFill>
                  <a:srgbClr val="002060"/>
                </a:solidFill>
                <a:latin typeface="Arial" panose="020B0604020202020204" pitchFamily="34" charset="0"/>
                <a:ea typeface="Times New Roman" panose="02020603050405020304" pitchFamily="18" charset="0"/>
              </a:rPr>
              <a:t>performance, no live disciplinary sanctions, not being under formal capability process and being fully up to date with statutory and mandatory </a:t>
            </a:r>
            <a:r>
              <a:rPr lang="en-GB" sz="2400" b="1" dirty="0" smtClean="0">
                <a:solidFill>
                  <a:srgbClr val="002060"/>
                </a:solidFill>
                <a:latin typeface="Arial" panose="020B0604020202020204" pitchFamily="34" charset="0"/>
                <a:ea typeface="Times New Roman" panose="02020603050405020304" pitchFamily="18" charset="0"/>
              </a:rPr>
              <a:t>training</a:t>
            </a:r>
            <a:endParaRPr lang="en-GB" sz="2400" b="1" dirty="0">
              <a:solidFill>
                <a:srgbClr val="002060"/>
              </a:solidFill>
              <a:effectLst/>
              <a:latin typeface="Times New Roman" panose="02020603050405020304" pitchFamily="18" charset="0"/>
              <a:ea typeface="Times New Roman" panose="02020603050405020304" pitchFamily="18" charset="0"/>
            </a:endParaRPr>
          </a:p>
        </p:txBody>
      </p:sp>
      <p:sp>
        <p:nvSpPr>
          <p:cNvPr id="6" name="TextBox 5"/>
          <p:cNvSpPr txBox="1"/>
          <p:nvPr/>
        </p:nvSpPr>
        <p:spPr>
          <a:xfrm>
            <a:off x="562928" y="4964464"/>
            <a:ext cx="2286000" cy="646331"/>
          </a:xfrm>
          <a:prstGeom prst="rect">
            <a:avLst/>
          </a:prstGeom>
          <a:noFill/>
        </p:spPr>
        <p:txBody>
          <a:bodyPr wrap="square" rtlCol="0">
            <a:spAutoFit/>
          </a:bodyPr>
          <a:lstStyle/>
          <a:p>
            <a:r>
              <a:rPr lang="en-GB" b="1" dirty="0" smtClean="0">
                <a:solidFill>
                  <a:srgbClr val="002060"/>
                </a:solidFill>
                <a:latin typeface="Arial" panose="020B0604020202020204" pitchFamily="34" charset="0"/>
                <a:cs typeface="Arial" panose="020B0604020202020204" pitchFamily="34" charset="0"/>
              </a:rPr>
              <a:t>For more information go to:</a:t>
            </a:r>
            <a:endParaRPr lang="en-GB" b="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4956854"/>
      </p:ext>
    </p:extLst>
  </p:cSld>
  <p:clrMapOvr>
    <a:masterClrMapping/>
  </p:clrMapOvr>
  <p:transition spd="slow">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3433684515"/>
              </p:ext>
            </p:extLst>
          </p:nvPr>
        </p:nvGraphicFramePr>
        <p:xfrm>
          <a:off x="1157287" y="184360"/>
          <a:ext cx="10170075" cy="59449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40904960"/>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3">
                                            <p:graphicEl>
                                              <a:dgm id="{85846E5A-790A-4740-941A-EBA7B0898297}"/>
                                            </p:graphicEl>
                                          </p:spTgt>
                                        </p:tgtEl>
                                        <p:attrNameLst>
                                          <p:attrName>style.visibility</p:attrName>
                                        </p:attrNameLst>
                                      </p:cBhvr>
                                      <p:to>
                                        <p:strVal val="visible"/>
                                      </p:to>
                                    </p:set>
                                    <p:animEffect transition="in" filter="box(out)">
                                      <p:cBhvr>
                                        <p:cTn id="7" dur="2000"/>
                                        <p:tgtEl>
                                          <p:spTgt spid="3">
                                            <p:graphicEl>
                                              <a:dgm id="{85846E5A-790A-4740-941A-EBA7B0898297}"/>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3">
                                            <p:graphicEl>
                                              <a:dgm id="{524334C8-9960-4D3C-B00D-251176894BB4}"/>
                                            </p:graphicEl>
                                          </p:spTgt>
                                        </p:tgtEl>
                                        <p:attrNameLst>
                                          <p:attrName>style.visibility</p:attrName>
                                        </p:attrNameLst>
                                      </p:cBhvr>
                                      <p:to>
                                        <p:strVal val="visible"/>
                                      </p:to>
                                    </p:set>
                                    <p:animEffect transition="in" filter="box(out)">
                                      <p:cBhvr>
                                        <p:cTn id="12" dur="2000"/>
                                        <p:tgtEl>
                                          <p:spTgt spid="3">
                                            <p:graphicEl>
                                              <a:dgm id="{524334C8-9960-4D3C-B00D-251176894BB4}"/>
                                            </p:graphicEl>
                                          </p:spTgt>
                                        </p:tgtEl>
                                      </p:cBhvr>
                                    </p:animEffect>
                                  </p:childTnLst>
                                </p:cTn>
                              </p:par>
                              <p:par>
                                <p:cTn id="13" presetID="4" presetClass="entr" presetSubtype="32" fill="hold" grpId="0" nodeType="withEffect">
                                  <p:stCondLst>
                                    <p:cond delay="0"/>
                                  </p:stCondLst>
                                  <p:childTnLst>
                                    <p:set>
                                      <p:cBhvr>
                                        <p:cTn id="14" dur="1" fill="hold">
                                          <p:stCondLst>
                                            <p:cond delay="0"/>
                                          </p:stCondLst>
                                        </p:cTn>
                                        <p:tgtEl>
                                          <p:spTgt spid="3">
                                            <p:graphicEl>
                                              <a:dgm id="{DB777D0D-8F00-431B-B45D-9C48BEBBA7FD}"/>
                                            </p:graphicEl>
                                          </p:spTgt>
                                        </p:tgtEl>
                                        <p:attrNameLst>
                                          <p:attrName>style.visibility</p:attrName>
                                        </p:attrNameLst>
                                      </p:cBhvr>
                                      <p:to>
                                        <p:strVal val="visible"/>
                                      </p:to>
                                    </p:set>
                                    <p:animEffect transition="in" filter="box(out)">
                                      <p:cBhvr>
                                        <p:cTn id="15" dur="2000"/>
                                        <p:tgtEl>
                                          <p:spTgt spid="3">
                                            <p:graphicEl>
                                              <a:dgm id="{DB777D0D-8F00-431B-B45D-9C48BEBBA7FD}"/>
                                            </p:graphicEl>
                                          </p:spTgt>
                                        </p:tgtEl>
                                      </p:cBhvr>
                                    </p:animEffect>
                                  </p:childTnLst>
                                </p:cTn>
                              </p:par>
                              <p:par>
                                <p:cTn id="16" presetID="4" presetClass="entr" presetSubtype="32" fill="hold" grpId="0" nodeType="withEffect">
                                  <p:stCondLst>
                                    <p:cond delay="0"/>
                                  </p:stCondLst>
                                  <p:childTnLst>
                                    <p:set>
                                      <p:cBhvr>
                                        <p:cTn id="17" dur="1" fill="hold">
                                          <p:stCondLst>
                                            <p:cond delay="0"/>
                                          </p:stCondLst>
                                        </p:cTn>
                                        <p:tgtEl>
                                          <p:spTgt spid="3">
                                            <p:graphicEl>
                                              <a:dgm id="{B3097833-E73F-4E38-8855-CF1BAB62C0F2}"/>
                                            </p:graphicEl>
                                          </p:spTgt>
                                        </p:tgtEl>
                                        <p:attrNameLst>
                                          <p:attrName>style.visibility</p:attrName>
                                        </p:attrNameLst>
                                      </p:cBhvr>
                                      <p:to>
                                        <p:strVal val="visible"/>
                                      </p:to>
                                    </p:set>
                                    <p:animEffect transition="in" filter="box(out)">
                                      <p:cBhvr>
                                        <p:cTn id="18" dur="2000"/>
                                        <p:tgtEl>
                                          <p:spTgt spid="3">
                                            <p:graphicEl>
                                              <a:dgm id="{B3097833-E73F-4E38-8855-CF1BAB62C0F2}"/>
                                            </p:graphicEl>
                                          </p:spTgt>
                                        </p:tgtEl>
                                      </p:cBhvr>
                                    </p:animEffect>
                                  </p:childTnLst>
                                </p:cTn>
                              </p:par>
                              <p:par>
                                <p:cTn id="19" presetID="4" presetClass="entr" presetSubtype="32" fill="hold" grpId="0" nodeType="withEffect">
                                  <p:stCondLst>
                                    <p:cond delay="0"/>
                                  </p:stCondLst>
                                  <p:childTnLst>
                                    <p:set>
                                      <p:cBhvr>
                                        <p:cTn id="20" dur="1" fill="hold">
                                          <p:stCondLst>
                                            <p:cond delay="0"/>
                                          </p:stCondLst>
                                        </p:cTn>
                                        <p:tgtEl>
                                          <p:spTgt spid="3">
                                            <p:graphicEl>
                                              <a:dgm id="{4CE7196E-820C-425C-B586-A2E15A51C155}"/>
                                            </p:graphicEl>
                                          </p:spTgt>
                                        </p:tgtEl>
                                        <p:attrNameLst>
                                          <p:attrName>style.visibility</p:attrName>
                                        </p:attrNameLst>
                                      </p:cBhvr>
                                      <p:to>
                                        <p:strVal val="visible"/>
                                      </p:to>
                                    </p:set>
                                    <p:animEffect transition="in" filter="box(out)">
                                      <p:cBhvr>
                                        <p:cTn id="21" dur="2000"/>
                                        <p:tgtEl>
                                          <p:spTgt spid="3">
                                            <p:graphicEl>
                                              <a:dgm id="{4CE7196E-820C-425C-B586-A2E15A51C155}"/>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lvlAtOnce"/>
        </p:bldSub>
      </p:bldGraphic>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56441"/>
            <a:ext cx="12192000" cy="58683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p:cNvPicPr>
            <a:picLocks noChangeAspect="1"/>
          </p:cNvPicPr>
          <p:nvPr/>
        </p:nvPicPr>
        <p:blipFill>
          <a:blip r:embed="rId2"/>
          <a:stretch>
            <a:fillRect/>
          </a:stretch>
        </p:blipFill>
        <p:spPr>
          <a:xfrm>
            <a:off x="0" y="0"/>
            <a:ext cx="12191999" cy="6858000"/>
          </a:xfrm>
          <a:prstGeom prst="rect">
            <a:avLst/>
          </a:prstGeom>
        </p:spPr>
      </p:pic>
    </p:spTree>
    <p:extLst>
      <p:ext uri="{BB962C8B-B14F-4D97-AF65-F5344CB8AC3E}">
        <p14:creationId xmlns:p14="http://schemas.microsoft.com/office/powerpoint/2010/main" val="154720744"/>
      </p:ext>
    </p:extLst>
  </p:cSld>
  <p:clrMapOvr>
    <a:masterClrMapping/>
  </p:clrMapOvr>
  <p:transition spd="slow">
    <p:fade thruBlk="1"/>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249680"/>
            <a:ext cx="11094720" cy="4122421"/>
          </a:xfrm>
        </p:spPr>
        <p:txBody>
          <a:bodyPr/>
          <a:lstStyle/>
          <a:p>
            <a:pPr marL="514350" indent="-514350">
              <a:lnSpc>
                <a:spcPct val="150000"/>
              </a:lnSpc>
              <a:buFont typeface="+mj-lt"/>
              <a:buAutoNum type="arabicPeriod"/>
            </a:pPr>
            <a:r>
              <a:rPr lang="en-GB" sz="3200" b="1" dirty="0">
                <a:solidFill>
                  <a:srgbClr val="002060"/>
                </a:solidFill>
              </a:rPr>
              <a:t>How will PADR conversations </a:t>
            </a:r>
            <a:r>
              <a:rPr lang="en-GB" sz="3200" b="1" dirty="0" smtClean="0">
                <a:solidFill>
                  <a:srgbClr val="002060"/>
                </a:solidFill>
              </a:rPr>
              <a:t/>
            </a:r>
            <a:br>
              <a:rPr lang="en-GB" sz="3200" b="1" dirty="0" smtClean="0">
                <a:solidFill>
                  <a:srgbClr val="002060"/>
                </a:solidFill>
              </a:rPr>
            </a:br>
            <a:r>
              <a:rPr lang="en-GB" sz="3200" b="1" dirty="0" smtClean="0">
                <a:solidFill>
                  <a:srgbClr val="002060"/>
                </a:solidFill>
              </a:rPr>
              <a:t>help </a:t>
            </a:r>
            <a:r>
              <a:rPr lang="en-GB" sz="3200" b="1" dirty="0">
                <a:solidFill>
                  <a:srgbClr val="002060"/>
                </a:solidFill>
              </a:rPr>
              <a:t>you implement Clinical Futures?</a:t>
            </a:r>
          </a:p>
          <a:p>
            <a:pPr marL="514350" indent="-514350">
              <a:lnSpc>
                <a:spcPct val="150000"/>
              </a:lnSpc>
              <a:buFont typeface="+mj-lt"/>
              <a:buAutoNum type="arabicPeriod"/>
            </a:pPr>
            <a:r>
              <a:rPr lang="en-GB" sz="3200" b="1" dirty="0" smtClean="0">
                <a:solidFill>
                  <a:srgbClr val="002060"/>
                </a:solidFill>
              </a:rPr>
              <a:t>How are you feeling about undertaking </a:t>
            </a:r>
            <a:br>
              <a:rPr lang="en-GB" sz="3200" b="1" dirty="0" smtClean="0">
                <a:solidFill>
                  <a:srgbClr val="002060"/>
                </a:solidFill>
              </a:rPr>
            </a:br>
            <a:r>
              <a:rPr lang="en-GB" sz="3200" b="1" dirty="0" smtClean="0">
                <a:solidFill>
                  <a:srgbClr val="002060"/>
                </a:solidFill>
              </a:rPr>
              <a:t>your next PADR?</a:t>
            </a:r>
          </a:p>
          <a:p>
            <a:pPr marL="514350" indent="-514350">
              <a:lnSpc>
                <a:spcPct val="150000"/>
              </a:lnSpc>
              <a:buFont typeface="+mj-lt"/>
              <a:buAutoNum type="arabicPeriod"/>
            </a:pPr>
            <a:r>
              <a:rPr lang="en-GB" sz="3200" b="1" dirty="0" smtClean="0">
                <a:solidFill>
                  <a:srgbClr val="002060"/>
                </a:solidFill>
              </a:rPr>
              <a:t>Do you have any implementation </a:t>
            </a:r>
            <a:r>
              <a:rPr lang="en-GB" sz="3200" b="1" dirty="0">
                <a:solidFill>
                  <a:srgbClr val="002060"/>
                </a:solidFill>
              </a:rPr>
              <a:t>c</a:t>
            </a:r>
            <a:r>
              <a:rPr lang="en-GB" sz="3200" b="1" dirty="0" smtClean="0">
                <a:solidFill>
                  <a:srgbClr val="002060"/>
                </a:solidFill>
              </a:rPr>
              <a:t>hallenges?</a:t>
            </a:r>
          </a:p>
          <a:p>
            <a:pPr marL="0" indent="0">
              <a:lnSpc>
                <a:spcPct val="150000"/>
              </a:lnSpc>
              <a:buNone/>
            </a:pPr>
            <a:r>
              <a:rPr lang="en-GB" b="1" i="1" dirty="0" smtClean="0">
                <a:solidFill>
                  <a:srgbClr val="002060"/>
                </a:solidFill>
              </a:rPr>
              <a:t>&amp; what advice can we collectively offer to help you overcome them</a:t>
            </a:r>
            <a:r>
              <a:rPr lang="en-GB" b="1" dirty="0" smtClean="0">
                <a:solidFill>
                  <a:srgbClr val="002060"/>
                </a:solidFill>
              </a:rPr>
              <a:t>?</a:t>
            </a:r>
            <a:endParaRPr lang="en-GB" b="1" dirty="0">
              <a:solidFill>
                <a:srgbClr val="002060"/>
              </a:solidFill>
            </a:endParaRPr>
          </a:p>
          <a:p>
            <a:pPr>
              <a:lnSpc>
                <a:spcPct val="150000"/>
              </a:lnSpc>
            </a:pPr>
            <a:endParaRPr lang="en-GB" dirty="0"/>
          </a:p>
        </p:txBody>
      </p:sp>
      <p:pic>
        <p:nvPicPr>
          <p:cNvPr id="4" name="Picture 6" descr="http://issconnectivity.com/wp-content/uploads/2013/10/industrial-management-software.jpg"/>
          <p:cNvPicPr>
            <a:picLocks noChangeAspect="1" noChangeArrowheads="1"/>
          </p:cNvPicPr>
          <p:nvPr/>
        </p:nvPicPr>
        <p:blipFill>
          <a:blip r:embed="rId2">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571124" y="3925849"/>
            <a:ext cx="2022552" cy="2339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4"/>
          <p:cNvSpPr>
            <a:spLocks noGrp="1"/>
          </p:cNvSpPr>
          <p:nvPr>
            <p:ph type="title"/>
          </p:nvPr>
        </p:nvSpPr>
        <p:spPr>
          <a:xfrm>
            <a:off x="609600" y="306170"/>
            <a:ext cx="10972800" cy="1143000"/>
          </a:xfrm>
        </p:spPr>
        <p:txBody>
          <a:bodyPr/>
          <a:lstStyle/>
          <a:p>
            <a:r>
              <a:rPr lang="en-GB" sz="4800" dirty="0" smtClean="0">
                <a:solidFill>
                  <a:srgbClr val="002060"/>
                </a:solidFill>
              </a:rPr>
              <a:t>Putting it into Practice…?</a:t>
            </a:r>
            <a:endParaRPr lang="en-GB" sz="4800" dirty="0">
              <a:solidFill>
                <a:srgbClr val="002060"/>
              </a:solidFill>
            </a:endParaRPr>
          </a:p>
        </p:txBody>
      </p:sp>
    </p:spTree>
    <p:extLst>
      <p:ext uri="{BB962C8B-B14F-4D97-AF65-F5344CB8AC3E}">
        <p14:creationId xmlns:p14="http://schemas.microsoft.com/office/powerpoint/2010/main" val="2647479600"/>
      </p:ext>
    </p:extLst>
  </p:cSld>
  <p:clrMapOvr>
    <a:masterClrMapping/>
  </p:clrMapOvr>
  <p:transition spd="slow">
    <p:fade thruBlk="1"/>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15310" y="200025"/>
            <a:ext cx="8750613" cy="830997"/>
          </a:xfrm>
          <a:prstGeom prst="rect">
            <a:avLst/>
          </a:prstGeom>
          <a:noFill/>
        </p:spPr>
        <p:txBody>
          <a:bodyPr wrap="square" rtlCol="0">
            <a:spAutoFit/>
          </a:bodyPr>
          <a:lstStyle/>
          <a:p>
            <a:r>
              <a:rPr lang="en-GB" sz="4800" b="1" dirty="0" smtClean="0">
                <a:solidFill>
                  <a:srgbClr val="002060"/>
                </a:solidFill>
              </a:rPr>
              <a:t>Further support is available from:</a:t>
            </a:r>
            <a:endParaRPr lang="en-GB" sz="4800" b="1" dirty="0">
              <a:solidFill>
                <a:srgbClr val="002060"/>
              </a:solidFill>
            </a:endParaRPr>
          </a:p>
        </p:txBody>
      </p:sp>
      <p:sp>
        <p:nvSpPr>
          <p:cNvPr id="5" name="TextBox 4"/>
          <p:cNvSpPr txBox="1"/>
          <p:nvPr/>
        </p:nvSpPr>
        <p:spPr>
          <a:xfrm>
            <a:off x="315310" y="1336373"/>
            <a:ext cx="11556124" cy="4308872"/>
          </a:xfrm>
          <a:prstGeom prst="rect">
            <a:avLst/>
          </a:prstGeom>
          <a:noFill/>
        </p:spPr>
        <p:txBody>
          <a:bodyPr wrap="square" rtlCol="0">
            <a:spAutoFit/>
          </a:bodyPr>
          <a:lstStyle/>
          <a:p>
            <a:r>
              <a:rPr lang="en-GB" sz="3200" b="1" dirty="0" smtClean="0">
                <a:solidFill>
                  <a:srgbClr val="002060"/>
                </a:solidFill>
              </a:rPr>
              <a:t>Divisional PADR Leads</a:t>
            </a:r>
          </a:p>
          <a:p>
            <a:endParaRPr lang="en-GB" sz="3200" b="1" dirty="0" smtClean="0">
              <a:solidFill>
                <a:srgbClr val="002060"/>
              </a:solidFill>
            </a:endParaRPr>
          </a:p>
          <a:p>
            <a:pPr lvl="1"/>
            <a:r>
              <a:rPr lang="en-GB" sz="3200" dirty="0" smtClean="0">
                <a:solidFill>
                  <a:srgbClr val="002060"/>
                </a:solidFill>
              </a:rPr>
              <a:t>Unscheduled Care:  </a:t>
            </a:r>
            <a:r>
              <a:rPr lang="en-GB" sz="2800" dirty="0"/>
              <a:t>Bev Cadman, Annie </a:t>
            </a:r>
            <a:r>
              <a:rPr lang="en-GB" sz="2800" dirty="0" smtClean="0"/>
              <a:t>Ming, </a:t>
            </a:r>
            <a:r>
              <a:rPr lang="en-GB" sz="2800" dirty="0"/>
              <a:t>Christopher Morgan</a:t>
            </a:r>
            <a:endParaRPr lang="en-GB" sz="2800" dirty="0" smtClean="0">
              <a:solidFill>
                <a:srgbClr val="002060"/>
              </a:solidFill>
            </a:endParaRPr>
          </a:p>
          <a:p>
            <a:pPr lvl="1"/>
            <a:r>
              <a:rPr lang="en-GB" sz="3200" dirty="0" smtClean="0">
                <a:solidFill>
                  <a:srgbClr val="002060"/>
                </a:solidFill>
              </a:rPr>
              <a:t>Scheduled Care:  </a:t>
            </a:r>
            <a:r>
              <a:rPr lang="en-GB" sz="2800" dirty="0" smtClean="0"/>
              <a:t>Andy Terry, </a:t>
            </a:r>
            <a:r>
              <a:rPr lang="en-GB" sz="2800" dirty="0"/>
              <a:t>Angela </a:t>
            </a:r>
            <a:r>
              <a:rPr lang="en-GB" sz="2800" dirty="0" smtClean="0"/>
              <a:t>Palfrey </a:t>
            </a:r>
            <a:endParaRPr lang="en-GB" sz="2800" dirty="0" smtClean="0">
              <a:solidFill>
                <a:srgbClr val="002060"/>
              </a:solidFill>
            </a:endParaRPr>
          </a:p>
          <a:p>
            <a:pPr lvl="1"/>
            <a:r>
              <a:rPr lang="en-GB" sz="3200" dirty="0" smtClean="0">
                <a:solidFill>
                  <a:srgbClr val="002060"/>
                </a:solidFill>
              </a:rPr>
              <a:t>Family &amp; Therapies:  </a:t>
            </a:r>
            <a:r>
              <a:rPr lang="en-GB" sz="2800" dirty="0"/>
              <a:t>Gwyneth Ratcliffe</a:t>
            </a:r>
            <a:endParaRPr lang="en-GB" sz="2800" dirty="0" smtClean="0">
              <a:solidFill>
                <a:srgbClr val="002060"/>
              </a:solidFill>
            </a:endParaRPr>
          </a:p>
          <a:p>
            <a:pPr lvl="1"/>
            <a:r>
              <a:rPr lang="en-GB" sz="3200" dirty="0" smtClean="0">
                <a:solidFill>
                  <a:srgbClr val="002060"/>
                </a:solidFill>
              </a:rPr>
              <a:t>Mental Health &amp; Learning Disabilities:  </a:t>
            </a:r>
            <a:r>
              <a:rPr lang="en-GB" sz="2800" dirty="0"/>
              <a:t>Sarah Cadman</a:t>
            </a:r>
            <a:endParaRPr lang="en-GB" sz="2800" dirty="0" smtClean="0">
              <a:solidFill>
                <a:srgbClr val="002060"/>
              </a:solidFill>
            </a:endParaRPr>
          </a:p>
          <a:p>
            <a:pPr lvl="1"/>
            <a:r>
              <a:rPr lang="en-GB" sz="3200" dirty="0" smtClean="0">
                <a:solidFill>
                  <a:srgbClr val="002060"/>
                </a:solidFill>
              </a:rPr>
              <a:t>Locality Primary Care/ CHC:  </a:t>
            </a:r>
            <a:r>
              <a:rPr lang="en-GB" sz="2800" dirty="0"/>
              <a:t>Angela Powell </a:t>
            </a:r>
            <a:endParaRPr lang="en-GB" sz="2800" dirty="0" smtClean="0">
              <a:solidFill>
                <a:srgbClr val="002060"/>
              </a:solidFill>
            </a:endParaRPr>
          </a:p>
          <a:p>
            <a:pPr lvl="1"/>
            <a:r>
              <a:rPr lang="en-GB" sz="3200" dirty="0" smtClean="0">
                <a:solidFill>
                  <a:srgbClr val="002060"/>
                </a:solidFill>
              </a:rPr>
              <a:t>Facilities:  </a:t>
            </a:r>
            <a:r>
              <a:rPr lang="en-GB" sz="2800" dirty="0" smtClean="0"/>
              <a:t>Michelle Key</a:t>
            </a:r>
          </a:p>
          <a:p>
            <a:endParaRPr lang="en-GB" dirty="0"/>
          </a:p>
        </p:txBody>
      </p:sp>
    </p:spTree>
    <p:extLst>
      <p:ext uri="{BB962C8B-B14F-4D97-AF65-F5344CB8AC3E}">
        <p14:creationId xmlns:p14="http://schemas.microsoft.com/office/powerpoint/2010/main" val="2466656697"/>
      </p:ext>
    </p:extLst>
  </p:cSld>
  <p:clrMapOvr>
    <a:masterClrMapping/>
  </p:clrMapOvr>
  <p:transition spd="slow">
    <p:fade thruBlk="1"/>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clrChange>
              <a:clrFrom>
                <a:srgbClr val="FFFFFF"/>
              </a:clrFrom>
              <a:clrTo>
                <a:srgbClr val="FFFFFF">
                  <a:alpha val="0"/>
                </a:srgbClr>
              </a:clrTo>
            </a:clrChange>
          </a:blip>
          <a:srcRect b="57270"/>
          <a:stretch/>
        </p:blipFill>
        <p:spPr>
          <a:xfrm rot="21133622">
            <a:off x="3531186" y="759143"/>
            <a:ext cx="8563927" cy="2014537"/>
          </a:xfrm>
          <a:prstGeom prst="rect">
            <a:avLst/>
          </a:prstGeom>
        </p:spPr>
      </p:pic>
      <p:pic>
        <p:nvPicPr>
          <p:cNvPr id="5" name="Picture 4"/>
          <p:cNvPicPr>
            <a:picLocks noChangeAspect="1"/>
          </p:cNvPicPr>
          <p:nvPr/>
        </p:nvPicPr>
        <p:blipFill>
          <a:blip r:embed="rId3"/>
          <a:stretch>
            <a:fillRect/>
          </a:stretch>
        </p:blipFill>
        <p:spPr>
          <a:xfrm>
            <a:off x="305752" y="1909762"/>
            <a:ext cx="3533775" cy="25812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p:cNvPicPr>
            <a:picLocks noChangeAspect="1"/>
          </p:cNvPicPr>
          <p:nvPr/>
        </p:nvPicPr>
        <p:blipFill rotWithShape="1">
          <a:blip r:embed="rId2">
            <a:clrChange>
              <a:clrFrom>
                <a:srgbClr val="FFFFFF"/>
              </a:clrFrom>
              <a:clrTo>
                <a:srgbClr val="FFFFFF">
                  <a:alpha val="0"/>
                </a:srgbClr>
              </a:clrTo>
            </a:clrChange>
          </a:blip>
          <a:srcRect t="61478"/>
          <a:stretch/>
        </p:blipFill>
        <p:spPr>
          <a:xfrm rot="458911">
            <a:off x="3733801" y="3582961"/>
            <a:ext cx="8563927" cy="1816151"/>
          </a:xfrm>
          <a:prstGeom prst="rect">
            <a:avLst/>
          </a:prstGeom>
        </p:spPr>
      </p:pic>
    </p:spTree>
    <p:extLst>
      <p:ext uri="{BB962C8B-B14F-4D97-AF65-F5344CB8AC3E}">
        <p14:creationId xmlns:p14="http://schemas.microsoft.com/office/powerpoint/2010/main" val="2033018317"/>
      </p:ext>
    </p:extLst>
  </p:cSld>
  <p:clrMapOvr>
    <a:masterClrMapping/>
  </p:clrMapOvr>
  <p:transition spd="slow">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2286000"/>
            <a:ext cx="12192000" cy="1446550"/>
          </a:xfrm>
          <a:prstGeom prst="rect">
            <a:avLst/>
          </a:prstGeom>
          <a:noFill/>
        </p:spPr>
        <p:txBody>
          <a:bodyPr wrap="square" rtlCol="0">
            <a:spAutoFit/>
          </a:bodyPr>
          <a:lstStyle/>
          <a:p>
            <a:pPr algn="ctr"/>
            <a:r>
              <a:rPr lang="en-GB" sz="8800" b="1" dirty="0" smtClean="0">
                <a:solidFill>
                  <a:srgbClr val="002060"/>
                </a:solidFill>
              </a:rPr>
              <a:t>Foundations</a:t>
            </a:r>
            <a:endParaRPr lang="en-GB" sz="8800" b="1" dirty="0">
              <a:solidFill>
                <a:srgbClr val="002060"/>
              </a:solidFill>
            </a:endParaRPr>
          </a:p>
        </p:txBody>
      </p:sp>
    </p:spTree>
    <p:extLst>
      <p:ext uri="{BB962C8B-B14F-4D97-AF65-F5344CB8AC3E}">
        <p14:creationId xmlns:p14="http://schemas.microsoft.com/office/powerpoint/2010/main" val="2791024081"/>
      </p:ext>
    </p:extLst>
  </p:cSld>
  <p:clrMapOvr>
    <a:masterClrMapping/>
  </p:clrMapOvr>
  <p:transition spd="slow">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223760" y="670561"/>
            <a:ext cx="4297680" cy="5151120"/>
          </a:xfrm>
        </p:spPr>
        <p:txBody>
          <a:bodyPr/>
          <a:lstStyle/>
          <a:p>
            <a:pPr marL="0" indent="0">
              <a:spcBef>
                <a:spcPts val="2400"/>
              </a:spcBef>
              <a:spcAft>
                <a:spcPts val="2400"/>
              </a:spcAft>
              <a:buNone/>
            </a:pPr>
            <a:r>
              <a:rPr lang="en-GB" sz="4800" b="1" dirty="0" err="1" smtClean="0">
                <a:solidFill>
                  <a:srgbClr val="002060"/>
                </a:solidFill>
              </a:rPr>
              <a:t>ersonal</a:t>
            </a:r>
            <a:endParaRPr lang="en-GB" sz="4800" b="1" dirty="0" smtClean="0">
              <a:solidFill>
                <a:srgbClr val="002060"/>
              </a:solidFill>
            </a:endParaRPr>
          </a:p>
          <a:p>
            <a:pPr marL="0" indent="0">
              <a:spcBef>
                <a:spcPts val="2400"/>
              </a:spcBef>
              <a:spcAft>
                <a:spcPts val="2400"/>
              </a:spcAft>
              <a:buNone/>
            </a:pPr>
            <a:r>
              <a:rPr lang="en-GB" sz="4800" b="1" dirty="0" err="1" smtClean="0">
                <a:solidFill>
                  <a:srgbClr val="002060"/>
                </a:solidFill>
              </a:rPr>
              <a:t>ppraisal</a:t>
            </a:r>
            <a:r>
              <a:rPr lang="en-GB" sz="4800" b="1" dirty="0" smtClean="0">
                <a:solidFill>
                  <a:srgbClr val="002060"/>
                </a:solidFill>
              </a:rPr>
              <a:t> </a:t>
            </a:r>
          </a:p>
          <a:p>
            <a:pPr marL="0" indent="0">
              <a:spcBef>
                <a:spcPts val="2400"/>
              </a:spcBef>
              <a:spcAft>
                <a:spcPts val="2400"/>
              </a:spcAft>
              <a:buNone/>
            </a:pPr>
            <a:r>
              <a:rPr lang="en-GB" sz="4800" b="1" dirty="0" err="1" smtClean="0">
                <a:solidFill>
                  <a:srgbClr val="002060"/>
                </a:solidFill>
              </a:rPr>
              <a:t>evelopment</a:t>
            </a:r>
            <a:r>
              <a:rPr lang="en-GB" sz="4800" b="1" dirty="0" smtClean="0">
                <a:solidFill>
                  <a:srgbClr val="002060"/>
                </a:solidFill>
              </a:rPr>
              <a:t> </a:t>
            </a:r>
          </a:p>
          <a:p>
            <a:pPr marL="0" indent="0">
              <a:spcBef>
                <a:spcPts val="2400"/>
              </a:spcBef>
              <a:spcAft>
                <a:spcPts val="2400"/>
              </a:spcAft>
              <a:buNone/>
            </a:pPr>
            <a:r>
              <a:rPr lang="en-GB" sz="4800" b="1" dirty="0" err="1" smtClean="0">
                <a:solidFill>
                  <a:srgbClr val="002060"/>
                </a:solidFill>
              </a:rPr>
              <a:t>eview</a:t>
            </a:r>
            <a:endParaRPr lang="en-GB" sz="4800" b="1" dirty="0">
              <a:solidFill>
                <a:srgbClr val="002060"/>
              </a:solidFill>
            </a:endParaRPr>
          </a:p>
        </p:txBody>
      </p:sp>
      <p:sp>
        <p:nvSpPr>
          <p:cNvPr id="2" name="Rectangle 1"/>
          <p:cNvSpPr/>
          <p:nvPr/>
        </p:nvSpPr>
        <p:spPr>
          <a:xfrm>
            <a:off x="6302096" y="342961"/>
            <a:ext cx="1089304" cy="5509200"/>
          </a:xfrm>
          <a:prstGeom prst="rect">
            <a:avLst/>
          </a:prstGeom>
          <a:noFill/>
        </p:spPr>
        <p:txBody>
          <a:bodyPr wrap="square" lIns="91440" tIns="45720" rIns="91440" bIns="45720">
            <a:spAutoFit/>
          </a:bodyPr>
          <a:lstStyle/>
          <a:p>
            <a:pPr algn="ctr"/>
            <a:r>
              <a:rPr lang="en-US" sz="8800" b="1" dirty="0" smtClean="0">
                <a:ln w="9525">
                  <a:solidFill>
                    <a:schemeClr val="bg1"/>
                  </a:solidFill>
                  <a:prstDash val="solid"/>
                </a:ln>
                <a:solidFill>
                  <a:srgbClr val="002060"/>
                </a:solidFill>
                <a:effectLst>
                  <a:outerShdw blurRad="12700" dist="38100" dir="2700000" algn="tl" rotWithShape="0">
                    <a:schemeClr val="bg1">
                      <a:lumMod val="50000"/>
                    </a:schemeClr>
                  </a:outerShdw>
                </a:effectLst>
              </a:rPr>
              <a:t>P</a:t>
            </a:r>
          </a:p>
          <a:p>
            <a:pPr algn="ctr"/>
            <a:r>
              <a:rPr lang="en-US" sz="8800" b="1" dirty="0" smtClean="0">
                <a:ln w="9525">
                  <a:solidFill>
                    <a:schemeClr val="bg1"/>
                  </a:solidFill>
                  <a:prstDash val="solid"/>
                </a:ln>
                <a:solidFill>
                  <a:srgbClr val="002060"/>
                </a:solidFill>
                <a:effectLst>
                  <a:outerShdw blurRad="12700" dist="38100" dir="2700000" algn="tl" rotWithShape="0">
                    <a:schemeClr val="bg1">
                      <a:lumMod val="50000"/>
                    </a:schemeClr>
                  </a:outerShdw>
                </a:effectLst>
              </a:rPr>
              <a:t>A</a:t>
            </a:r>
          </a:p>
          <a:p>
            <a:pPr algn="ctr"/>
            <a:r>
              <a:rPr lang="en-US" sz="8800" b="1" dirty="0" smtClean="0">
                <a:ln w="9525">
                  <a:solidFill>
                    <a:schemeClr val="bg1"/>
                  </a:solidFill>
                  <a:prstDash val="solid"/>
                </a:ln>
                <a:solidFill>
                  <a:srgbClr val="002060"/>
                </a:solidFill>
                <a:effectLst>
                  <a:outerShdw blurRad="12700" dist="38100" dir="2700000" algn="tl" rotWithShape="0">
                    <a:schemeClr val="bg1">
                      <a:lumMod val="50000"/>
                    </a:schemeClr>
                  </a:outerShdw>
                </a:effectLst>
              </a:rPr>
              <a:t>D</a:t>
            </a:r>
          </a:p>
          <a:p>
            <a:pPr algn="ctr"/>
            <a:r>
              <a:rPr lang="en-US" sz="8800" b="1" dirty="0" smtClean="0">
                <a:ln w="9525">
                  <a:solidFill>
                    <a:schemeClr val="bg1"/>
                  </a:solidFill>
                  <a:prstDash val="solid"/>
                </a:ln>
                <a:solidFill>
                  <a:srgbClr val="002060"/>
                </a:solidFill>
                <a:effectLst>
                  <a:outerShdw blurRad="12700" dist="38100" dir="2700000" algn="tl" rotWithShape="0">
                    <a:schemeClr val="bg1">
                      <a:lumMod val="50000"/>
                    </a:schemeClr>
                  </a:outerShdw>
                </a:effectLst>
              </a:rPr>
              <a:t>R</a:t>
            </a:r>
            <a:endParaRPr lang="en-US" sz="8800" b="1" dirty="0">
              <a:ln w="9525">
                <a:solidFill>
                  <a:schemeClr val="bg1"/>
                </a:solidFill>
                <a:prstDash val="solid"/>
              </a:ln>
              <a:solidFill>
                <a:srgbClr val="002060"/>
              </a:solidFill>
              <a:effectLst>
                <a:outerShdw blurRad="12700" dist="38100" dir="2700000" algn="tl" rotWithShape="0">
                  <a:schemeClr val="bg1">
                    <a:lumMod val="50000"/>
                  </a:schemeClr>
                </a:outerShdw>
              </a:effectLst>
            </a:endParaRPr>
          </a:p>
        </p:txBody>
      </p:sp>
      <p:sp>
        <p:nvSpPr>
          <p:cNvPr id="4" name="Content Placeholder 2"/>
          <p:cNvSpPr txBox="1">
            <a:spLocks/>
          </p:cNvSpPr>
          <p:nvPr/>
        </p:nvSpPr>
        <p:spPr>
          <a:xfrm>
            <a:off x="1036319" y="1219200"/>
            <a:ext cx="4770121" cy="4709160"/>
          </a:xfrm>
          <a:prstGeom prst="rect">
            <a:avLst/>
          </a:prstGeom>
        </p:spPr>
        <p:txBody>
          <a:bodyPr/>
          <a:lstStyle>
            <a:lvl1pPr marL="342900" indent="-342900" algn="l" defTabSz="914400" rtl="0" eaLnBrk="1" latinLnBrk="0" hangingPunct="1">
              <a:spcBef>
                <a:spcPct val="20000"/>
              </a:spcBef>
              <a:buFont typeface="Wingdings" pitchFamily="2" charset="2"/>
              <a:buChar char="§"/>
              <a:defRPr sz="2400" kern="1200">
                <a:solidFill>
                  <a:schemeClr val="accent1">
                    <a:lumMod val="75000"/>
                  </a:schemeClr>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000" kern="1200">
                <a:solidFill>
                  <a:schemeClr val="accent5"/>
                </a:solidFill>
                <a:latin typeface="Arial" pitchFamily="34" charset="0"/>
                <a:ea typeface="+mn-ea"/>
                <a:cs typeface="Arial" pitchFamily="34" charset="0"/>
              </a:defRPr>
            </a:lvl2pPr>
            <a:lvl3pPr marL="1143000" indent="-228600" algn="l" defTabSz="914400" rtl="0" eaLnBrk="1" latinLnBrk="0" hangingPunct="1">
              <a:spcBef>
                <a:spcPct val="20000"/>
              </a:spcBef>
              <a:buFont typeface="Courier New" pitchFamily="49" charset="0"/>
              <a:buChar char="o"/>
              <a:defRPr sz="1800" kern="1200">
                <a:solidFill>
                  <a:schemeClr val="accent1">
                    <a:lumMod val="75000"/>
                  </a:schemeClr>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600" kern="1200">
                <a:solidFill>
                  <a:schemeClr val="accent5"/>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accent1">
                    <a:lumMod val="7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800"/>
              </a:spcBef>
              <a:spcAft>
                <a:spcPts val="800"/>
              </a:spcAft>
              <a:buFont typeface="Wingdings" pitchFamily="2" charset="2"/>
              <a:buNone/>
            </a:pPr>
            <a:r>
              <a:rPr lang="en-GB" altLang="en-US" sz="6000" b="1" dirty="0" smtClean="0">
                <a:solidFill>
                  <a:srgbClr val="002060"/>
                </a:solidFill>
              </a:rPr>
              <a:t>Starting </a:t>
            </a:r>
            <a:br>
              <a:rPr lang="en-GB" altLang="en-US" sz="6000" b="1" dirty="0" smtClean="0">
                <a:solidFill>
                  <a:srgbClr val="002060"/>
                </a:solidFill>
              </a:rPr>
            </a:br>
            <a:r>
              <a:rPr lang="en-GB" altLang="en-US" sz="6000" b="1" dirty="0" smtClean="0">
                <a:solidFill>
                  <a:srgbClr val="002060"/>
                </a:solidFill>
              </a:rPr>
              <a:t>with </a:t>
            </a:r>
            <a:br>
              <a:rPr lang="en-GB" altLang="en-US" sz="6000" b="1" dirty="0" smtClean="0">
                <a:solidFill>
                  <a:srgbClr val="002060"/>
                </a:solidFill>
              </a:rPr>
            </a:br>
            <a:r>
              <a:rPr lang="en-GB" altLang="en-US" sz="6000" b="1" dirty="0" smtClean="0">
                <a:solidFill>
                  <a:srgbClr val="002060"/>
                </a:solidFill>
              </a:rPr>
              <a:t>the </a:t>
            </a:r>
            <a:br>
              <a:rPr lang="en-GB" altLang="en-US" sz="6000" b="1" dirty="0" smtClean="0">
                <a:solidFill>
                  <a:srgbClr val="002060"/>
                </a:solidFill>
              </a:rPr>
            </a:br>
            <a:r>
              <a:rPr lang="en-GB" altLang="en-US" sz="6000" b="1" dirty="0" smtClean="0">
                <a:solidFill>
                  <a:srgbClr val="002060"/>
                </a:solidFill>
              </a:rPr>
              <a:t>Basics:</a:t>
            </a:r>
          </a:p>
        </p:txBody>
      </p:sp>
    </p:spTree>
    <p:extLst>
      <p:ext uri="{BB962C8B-B14F-4D97-AF65-F5344CB8AC3E}">
        <p14:creationId xmlns:p14="http://schemas.microsoft.com/office/powerpoint/2010/main" val="4169599331"/>
      </p:ext>
    </p:extLst>
  </p:cSld>
  <p:clrMapOvr>
    <a:masterClrMapping/>
  </p:clrMapOvr>
  <p:transition spd="slow">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27222792"/>
              </p:ext>
            </p:extLst>
          </p:nvPr>
        </p:nvGraphicFramePr>
        <p:xfrm>
          <a:off x="213360" y="243840"/>
          <a:ext cx="11628120" cy="56845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6"/>
          <p:cNvPicPr>
            <a:picLocks noChangeAspect="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35201" r="-1"/>
          <a:stretch/>
        </p:blipFill>
        <p:spPr>
          <a:xfrm>
            <a:off x="4693920" y="751716"/>
            <a:ext cx="2468880" cy="1266912"/>
          </a:xfrm>
          <a:prstGeom prst="rect">
            <a:avLst/>
          </a:prstGeom>
        </p:spPr>
      </p:pic>
    </p:spTree>
    <p:extLst>
      <p:ext uri="{BB962C8B-B14F-4D97-AF65-F5344CB8AC3E}">
        <p14:creationId xmlns:p14="http://schemas.microsoft.com/office/powerpoint/2010/main" val="822118508"/>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1"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1">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Arrow Connector 5"/>
          <p:cNvCxnSpPr/>
          <p:nvPr/>
        </p:nvCxnSpPr>
        <p:spPr>
          <a:xfrm flipV="1">
            <a:off x="7070511" y="1459043"/>
            <a:ext cx="1328537" cy="921192"/>
          </a:xfrm>
          <a:prstGeom prst="straightConnector1">
            <a:avLst/>
          </a:prstGeom>
          <a:ln w="57150">
            <a:tailEnd type="triangle"/>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flipV="1">
            <a:off x="5947756" y="1234103"/>
            <a:ext cx="538" cy="946814"/>
          </a:xfrm>
          <a:prstGeom prst="straightConnector1">
            <a:avLst/>
          </a:prstGeom>
          <a:ln w="57150">
            <a:tailEnd type="triangle"/>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H="1" flipV="1">
            <a:off x="3496465" y="1459043"/>
            <a:ext cx="1088007" cy="721874"/>
          </a:xfrm>
          <a:prstGeom prst="straightConnector1">
            <a:avLst/>
          </a:prstGeom>
          <a:ln w="57150">
            <a:tailEnd type="triangle"/>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8179204" y="434985"/>
            <a:ext cx="2518756" cy="1384995"/>
          </a:xfrm>
          <a:prstGeom prst="rect">
            <a:avLst/>
          </a:prstGeom>
          <a:noFill/>
        </p:spPr>
        <p:txBody>
          <a:bodyPr wrap="square" rtlCol="0">
            <a:spAutoFit/>
          </a:bodyPr>
          <a:lstStyle/>
          <a:p>
            <a:pPr algn="ctr"/>
            <a:r>
              <a:rPr lang="en-GB" sz="2800" b="1" dirty="0" smtClean="0">
                <a:solidFill>
                  <a:srgbClr val="002060"/>
                </a:solidFill>
              </a:rPr>
              <a:t>Positive impact on Patient care &amp; outcomes</a:t>
            </a:r>
            <a:endParaRPr lang="en-GB" sz="2800" b="1" dirty="0">
              <a:solidFill>
                <a:srgbClr val="002060"/>
              </a:solidFill>
            </a:endParaRPr>
          </a:p>
        </p:txBody>
      </p:sp>
      <p:sp>
        <p:nvSpPr>
          <p:cNvPr id="12" name="TextBox 11"/>
          <p:cNvSpPr txBox="1"/>
          <p:nvPr/>
        </p:nvSpPr>
        <p:spPr>
          <a:xfrm flipV="1">
            <a:off x="2086496" y="1758726"/>
            <a:ext cx="1837112" cy="369332"/>
          </a:xfrm>
          <a:prstGeom prst="rect">
            <a:avLst/>
          </a:prstGeom>
          <a:noFill/>
        </p:spPr>
        <p:txBody>
          <a:bodyPr wrap="square" rtlCol="0">
            <a:spAutoFit/>
          </a:bodyPr>
          <a:lstStyle/>
          <a:p>
            <a:endParaRPr lang="en-GB" dirty="0"/>
          </a:p>
        </p:txBody>
      </p:sp>
      <p:sp>
        <p:nvSpPr>
          <p:cNvPr id="13" name="TextBox 12"/>
          <p:cNvSpPr txBox="1"/>
          <p:nvPr/>
        </p:nvSpPr>
        <p:spPr>
          <a:xfrm flipV="1">
            <a:off x="9119062" y="1829509"/>
            <a:ext cx="2510443" cy="369332"/>
          </a:xfrm>
          <a:prstGeom prst="rect">
            <a:avLst/>
          </a:prstGeom>
          <a:noFill/>
        </p:spPr>
        <p:txBody>
          <a:bodyPr wrap="square" rtlCol="0">
            <a:spAutoFit/>
          </a:bodyPr>
          <a:lstStyle/>
          <a:p>
            <a:endParaRPr lang="en-GB" dirty="0"/>
          </a:p>
        </p:txBody>
      </p:sp>
      <p:sp>
        <p:nvSpPr>
          <p:cNvPr id="15" name="TextBox 14"/>
          <p:cNvSpPr txBox="1"/>
          <p:nvPr/>
        </p:nvSpPr>
        <p:spPr>
          <a:xfrm>
            <a:off x="642851" y="2307636"/>
            <a:ext cx="2718262" cy="1384995"/>
          </a:xfrm>
          <a:prstGeom prst="rect">
            <a:avLst/>
          </a:prstGeom>
          <a:noFill/>
        </p:spPr>
        <p:txBody>
          <a:bodyPr wrap="square" rtlCol="0">
            <a:spAutoFit/>
          </a:bodyPr>
          <a:lstStyle/>
          <a:p>
            <a:pPr algn="ctr"/>
            <a:r>
              <a:rPr lang="en-GB" sz="2800" b="1" dirty="0" smtClean="0">
                <a:solidFill>
                  <a:srgbClr val="002060"/>
                </a:solidFill>
              </a:rPr>
              <a:t>Contributing to individuals feeling valued</a:t>
            </a:r>
            <a:endParaRPr lang="en-GB" sz="2800" b="1" dirty="0">
              <a:solidFill>
                <a:srgbClr val="002060"/>
              </a:solidFill>
            </a:endParaRPr>
          </a:p>
        </p:txBody>
      </p:sp>
      <p:sp>
        <p:nvSpPr>
          <p:cNvPr id="16" name="TextBox 15"/>
          <p:cNvSpPr txBox="1"/>
          <p:nvPr/>
        </p:nvSpPr>
        <p:spPr>
          <a:xfrm>
            <a:off x="367839" y="4002416"/>
            <a:ext cx="3383280" cy="1815882"/>
          </a:xfrm>
          <a:prstGeom prst="rect">
            <a:avLst/>
          </a:prstGeom>
          <a:noFill/>
        </p:spPr>
        <p:txBody>
          <a:bodyPr wrap="square" rtlCol="0">
            <a:spAutoFit/>
          </a:bodyPr>
          <a:lstStyle/>
          <a:p>
            <a:pPr algn="ctr"/>
            <a:r>
              <a:rPr lang="en-GB" sz="2800" b="1" dirty="0" smtClean="0">
                <a:solidFill>
                  <a:srgbClr val="002060"/>
                </a:solidFill>
              </a:rPr>
              <a:t>Relationship building &amp; establishing shared understanding between colleagues</a:t>
            </a:r>
            <a:endParaRPr lang="en-GB" sz="2800" b="1" dirty="0">
              <a:solidFill>
                <a:srgbClr val="002060"/>
              </a:solidFill>
            </a:endParaRPr>
          </a:p>
        </p:txBody>
      </p:sp>
      <p:sp>
        <p:nvSpPr>
          <p:cNvPr id="18" name="TextBox 17"/>
          <p:cNvSpPr txBox="1"/>
          <p:nvPr/>
        </p:nvSpPr>
        <p:spPr>
          <a:xfrm>
            <a:off x="8290597" y="4002416"/>
            <a:ext cx="3611843" cy="1815882"/>
          </a:xfrm>
          <a:prstGeom prst="rect">
            <a:avLst/>
          </a:prstGeom>
          <a:noFill/>
        </p:spPr>
        <p:txBody>
          <a:bodyPr wrap="square" rtlCol="0">
            <a:spAutoFit/>
          </a:bodyPr>
          <a:lstStyle/>
          <a:p>
            <a:pPr algn="ctr"/>
            <a:r>
              <a:rPr lang="en-GB" sz="2800" b="1" dirty="0" smtClean="0">
                <a:solidFill>
                  <a:srgbClr val="002060"/>
                </a:solidFill>
              </a:rPr>
              <a:t>Establishing clarity about targets, priorities &amp; individual contribution</a:t>
            </a:r>
            <a:endParaRPr lang="en-GB" sz="2800" b="1" dirty="0">
              <a:solidFill>
                <a:srgbClr val="002060"/>
              </a:solidFill>
            </a:endParaRPr>
          </a:p>
        </p:txBody>
      </p:sp>
      <p:sp>
        <p:nvSpPr>
          <p:cNvPr id="19" name="TextBox 18"/>
          <p:cNvSpPr txBox="1"/>
          <p:nvPr/>
        </p:nvSpPr>
        <p:spPr>
          <a:xfrm>
            <a:off x="8785008" y="2255924"/>
            <a:ext cx="3341717" cy="1384995"/>
          </a:xfrm>
          <a:prstGeom prst="rect">
            <a:avLst/>
          </a:prstGeom>
          <a:noFill/>
        </p:spPr>
        <p:txBody>
          <a:bodyPr wrap="square" rtlCol="0">
            <a:spAutoFit/>
          </a:bodyPr>
          <a:lstStyle/>
          <a:p>
            <a:pPr algn="ctr"/>
            <a:r>
              <a:rPr lang="en-GB" sz="2800" b="1" dirty="0" smtClean="0">
                <a:solidFill>
                  <a:srgbClr val="002060"/>
                </a:solidFill>
              </a:rPr>
              <a:t>Reinforcing &amp; embedding Values &amp; Behaviours</a:t>
            </a:r>
            <a:endParaRPr lang="en-GB" sz="2800" b="1" dirty="0">
              <a:solidFill>
                <a:srgbClr val="002060"/>
              </a:solidFill>
            </a:endParaRPr>
          </a:p>
        </p:txBody>
      </p:sp>
      <p:sp>
        <p:nvSpPr>
          <p:cNvPr id="21" name="Rectangle 20"/>
          <p:cNvSpPr/>
          <p:nvPr/>
        </p:nvSpPr>
        <p:spPr>
          <a:xfrm>
            <a:off x="1100747" y="474929"/>
            <a:ext cx="2431343" cy="1384995"/>
          </a:xfrm>
          <a:prstGeom prst="rect">
            <a:avLst/>
          </a:prstGeom>
        </p:spPr>
        <p:txBody>
          <a:bodyPr wrap="square">
            <a:spAutoFit/>
          </a:bodyPr>
          <a:lstStyle/>
          <a:p>
            <a:pPr algn="ctr"/>
            <a:r>
              <a:rPr lang="en-GB" sz="2800" b="1" dirty="0">
                <a:solidFill>
                  <a:srgbClr val="002060"/>
                </a:solidFill>
              </a:rPr>
              <a:t>Personal </a:t>
            </a:r>
            <a:r>
              <a:rPr lang="en-GB" sz="2800" b="1" dirty="0" smtClean="0">
                <a:solidFill>
                  <a:srgbClr val="002060"/>
                </a:solidFill>
              </a:rPr>
              <a:t>&amp; professional development</a:t>
            </a:r>
            <a:endParaRPr lang="en-GB" sz="2800" b="1" dirty="0">
              <a:solidFill>
                <a:srgbClr val="002060"/>
              </a:solidFill>
            </a:endParaRPr>
          </a:p>
        </p:txBody>
      </p:sp>
      <p:sp>
        <p:nvSpPr>
          <p:cNvPr id="22" name="TextBox 21"/>
          <p:cNvSpPr txBox="1"/>
          <p:nvPr/>
        </p:nvSpPr>
        <p:spPr>
          <a:xfrm>
            <a:off x="4593147" y="4544164"/>
            <a:ext cx="2884516" cy="1384995"/>
          </a:xfrm>
          <a:prstGeom prst="rect">
            <a:avLst/>
          </a:prstGeom>
          <a:noFill/>
        </p:spPr>
        <p:txBody>
          <a:bodyPr wrap="square" rtlCol="0">
            <a:spAutoFit/>
          </a:bodyPr>
          <a:lstStyle/>
          <a:p>
            <a:pPr algn="ctr"/>
            <a:r>
              <a:rPr lang="en-GB" sz="2800" b="1" dirty="0" smtClean="0">
                <a:solidFill>
                  <a:srgbClr val="002060"/>
                </a:solidFill>
              </a:rPr>
              <a:t>Contributing to a culture of a high performing teams</a:t>
            </a:r>
            <a:endParaRPr lang="en-GB" sz="2800" b="1" dirty="0">
              <a:solidFill>
                <a:srgbClr val="002060"/>
              </a:solidFill>
            </a:endParaRPr>
          </a:p>
        </p:txBody>
      </p:sp>
      <p:cxnSp>
        <p:nvCxnSpPr>
          <p:cNvPr id="29" name="Straight Arrow Connector 28"/>
          <p:cNvCxnSpPr/>
          <p:nvPr/>
        </p:nvCxnSpPr>
        <p:spPr>
          <a:xfrm flipH="1" flipV="1">
            <a:off x="3215640" y="2939957"/>
            <a:ext cx="1098667" cy="23130"/>
          </a:xfrm>
          <a:prstGeom prst="straightConnector1">
            <a:avLst/>
          </a:prstGeom>
          <a:ln w="57150">
            <a:tailEnd type="triangle"/>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H="1">
            <a:off x="3858472" y="3869108"/>
            <a:ext cx="680068" cy="616728"/>
          </a:xfrm>
          <a:prstGeom prst="straightConnector1">
            <a:avLst/>
          </a:prstGeom>
          <a:ln w="57150">
            <a:tailEnd type="triangle"/>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endCxn id="22" idx="0"/>
          </p:cNvCxnSpPr>
          <p:nvPr/>
        </p:nvCxnSpPr>
        <p:spPr>
          <a:xfrm>
            <a:off x="6031383" y="3907691"/>
            <a:ext cx="4022" cy="636473"/>
          </a:xfrm>
          <a:prstGeom prst="straightConnector1">
            <a:avLst/>
          </a:prstGeom>
          <a:ln w="57150">
            <a:tailEnd type="triangle"/>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7401749" y="3869108"/>
            <a:ext cx="1132651" cy="616728"/>
          </a:xfrm>
          <a:prstGeom prst="straightConnector1">
            <a:avLst/>
          </a:prstGeom>
          <a:ln w="57150">
            <a:tailEnd type="triangle"/>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V="1">
            <a:off x="7463791" y="2854522"/>
            <a:ext cx="1430826" cy="85435"/>
          </a:xfrm>
          <a:prstGeom prst="straightConnector1">
            <a:avLst/>
          </a:prstGeom>
          <a:ln w="57150">
            <a:tailEnd type="triangle"/>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4" name="Rounded Rectangle 3"/>
          <p:cNvSpPr/>
          <p:nvPr/>
        </p:nvSpPr>
        <p:spPr>
          <a:xfrm>
            <a:off x="4314306" y="2095516"/>
            <a:ext cx="3266901" cy="1812175"/>
          </a:xfrm>
          <a:prstGeom prst="roundRect">
            <a:avLst/>
          </a:prstGeom>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rtlCol="0" anchor="ctr"/>
          <a:lstStyle/>
          <a:p>
            <a:pPr algn="ctr"/>
            <a:r>
              <a:rPr lang="en-GB" sz="3200" b="1" dirty="0" smtClean="0">
                <a:solidFill>
                  <a:srgbClr val="002060"/>
                </a:solidFill>
              </a:rPr>
              <a:t>What’s the point of a </a:t>
            </a:r>
            <a:r>
              <a:rPr lang="en-GB" sz="4400" b="1" dirty="0" smtClean="0">
                <a:solidFill>
                  <a:srgbClr val="002060"/>
                </a:solidFill>
              </a:rPr>
              <a:t>PADR?</a:t>
            </a:r>
            <a:endParaRPr lang="en-GB" sz="4400" b="1" dirty="0">
              <a:solidFill>
                <a:srgbClr val="002060"/>
              </a:solidFill>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81816" y="363981"/>
            <a:ext cx="2510769" cy="803446"/>
          </a:xfrm>
          <a:prstGeom prst="rect">
            <a:avLst/>
          </a:prstGeom>
        </p:spPr>
      </p:pic>
    </p:spTree>
    <p:extLst>
      <p:ext uri="{BB962C8B-B14F-4D97-AF65-F5344CB8AC3E}">
        <p14:creationId xmlns:p14="http://schemas.microsoft.com/office/powerpoint/2010/main" val="679011495"/>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down)">
                                      <p:cBhvr>
                                        <p:cTn id="7" dur="500"/>
                                        <p:tgtEl>
                                          <p:spTgt spid="25"/>
                                        </p:tgtEl>
                                      </p:cBhvr>
                                    </p:animEffect>
                                  </p:childTnLst>
                                </p:cTn>
                              </p:par>
                              <p:par>
                                <p:cTn id="8" presetID="22" presetClass="entr" presetSubtype="4"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left)">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wipe(left)">
                                      <p:cBhvr>
                                        <p:cTn id="23" dur="500"/>
                                        <p:tgtEl>
                                          <p:spTgt spid="39"/>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left)">
                                      <p:cBhvr>
                                        <p:cTn id="26" dur="500"/>
                                        <p:tgtEl>
                                          <p:spTgt spid="19"/>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500"/>
                                        <p:tgtEl>
                                          <p:spTgt spid="35"/>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wipe(left)">
                                      <p:cBhvr>
                                        <p:cTn id="34" dur="500"/>
                                        <p:tgtEl>
                                          <p:spTgt spid="18"/>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nodeType="click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wipe(up)">
                                      <p:cBhvr>
                                        <p:cTn id="39" dur="500"/>
                                        <p:tgtEl>
                                          <p:spTgt spid="33"/>
                                        </p:tgtEl>
                                      </p:cBhvr>
                                    </p:animEffect>
                                  </p:childTnLst>
                                </p:cTn>
                              </p:par>
                              <p:par>
                                <p:cTn id="40" presetID="22" presetClass="entr" presetSubtype="1" fill="hold" grpId="0" nodeType="with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2" fill="hold" nodeType="click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right)">
                                      <p:cBhvr>
                                        <p:cTn id="47" dur="500"/>
                                        <p:tgtEl>
                                          <p:spTgt spid="31"/>
                                        </p:tgtEl>
                                      </p:cBhvr>
                                    </p:animEffect>
                                  </p:childTnLst>
                                </p:cTn>
                              </p:par>
                              <p:par>
                                <p:cTn id="48" presetID="22" presetClass="entr" presetSubtype="2" fill="hold" grpId="0" nodeType="with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right)">
                                      <p:cBhvr>
                                        <p:cTn id="50" dur="500"/>
                                        <p:tgtEl>
                                          <p:spTgt spid="16"/>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2" fill="hold" nodeType="clickEffect">
                                  <p:stCondLst>
                                    <p:cond delay="0"/>
                                  </p:stCondLst>
                                  <p:childTnLst>
                                    <p:set>
                                      <p:cBhvr>
                                        <p:cTn id="54" dur="1" fill="hold">
                                          <p:stCondLst>
                                            <p:cond delay="0"/>
                                          </p:stCondLst>
                                        </p:cTn>
                                        <p:tgtEl>
                                          <p:spTgt spid="29"/>
                                        </p:tgtEl>
                                        <p:attrNameLst>
                                          <p:attrName>style.visibility</p:attrName>
                                        </p:attrNameLst>
                                      </p:cBhvr>
                                      <p:to>
                                        <p:strVal val="visible"/>
                                      </p:to>
                                    </p:set>
                                    <p:animEffect transition="in" filter="wipe(right)">
                                      <p:cBhvr>
                                        <p:cTn id="55" dur="500"/>
                                        <p:tgtEl>
                                          <p:spTgt spid="29"/>
                                        </p:tgtEl>
                                      </p:cBhvr>
                                    </p:animEffect>
                                  </p:childTnLst>
                                </p:cTn>
                              </p:par>
                              <p:par>
                                <p:cTn id="56" presetID="22" presetClass="entr" presetSubtype="2" fill="hold" grpId="0" nodeType="withEffect">
                                  <p:stCondLst>
                                    <p:cond delay="0"/>
                                  </p:stCondLst>
                                  <p:childTnLst>
                                    <p:set>
                                      <p:cBhvr>
                                        <p:cTn id="57" dur="1" fill="hold">
                                          <p:stCondLst>
                                            <p:cond delay="0"/>
                                          </p:stCondLst>
                                        </p:cTn>
                                        <p:tgtEl>
                                          <p:spTgt spid="15"/>
                                        </p:tgtEl>
                                        <p:attrNameLst>
                                          <p:attrName>style.visibility</p:attrName>
                                        </p:attrNameLst>
                                      </p:cBhvr>
                                      <p:to>
                                        <p:strVal val="visible"/>
                                      </p:to>
                                    </p:set>
                                    <p:animEffect transition="in" filter="wipe(right)">
                                      <p:cBhvr>
                                        <p:cTn id="58" dur="500"/>
                                        <p:tgtEl>
                                          <p:spTgt spid="15"/>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4" fill="hold" nodeType="click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wipe(down)">
                                      <p:cBhvr>
                                        <p:cTn id="63" dur="500"/>
                                        <p:tgtEl>
                                          <p:spTgt spid="27"/>
                                        </p:tgtEl>
                                      </p:cBhvr>
                                    </p:animEffect>
                                  </p:childTnLst>
                                </p:cTn>
                              </p:par>
                              <p:par>
                                <p:cTn id="64" presetID="22" presetClass="entr" presetSubtype="4" fill="hold" grpId="0" nodeType="withEffect">
                                  <p:stCondLst>
                                    <p:cond delay="0"/>
                                  </p:stCondLst>
                                  <p:childTnLst>
                                    <p:set>
                                      <p:cBhvr>
                                        <p:cTn id="65" dur="1" fill="hold">
                                          <p:stCondLst>
                                            <p:cond delay="0"/>
                                          </p:stCondLst>
                                        </p:cTn>
                                        <p:tgtEl>
                                          <p:spTgt spid="21"/>
                                        </p:tgtEl>
                                        <p:attrNameLst>
                                          <p:attrName>style.visibility</p:attrName>
                                        </p:attrNameLst>
                                      </p:cBhvr>
                                      <p:to>
                                        <p:strVal val="visible"/>
                                      </p:to>
                                    </p:set>
                                    <p:animEffect transition="in" filter="wipe(down)">
                                      <p:cBhvr>
                                        <p:cTn id="6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8" grpId="0"/>
      <p:bldP spid="19" grpId="0"/>
      <p:bldP spid="21" grpId="0"/>
      <p:bldP spid="2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type="body" idx="1"/>
          </p:nvPr>
        </p:nvSpPr>
        <p:spPr>
          <a:xfrm>
            <a:off x="868680" y="1706880"/>
            <a:ext cx="10454640" cy="4220210"/>
          </a:xfrm>
        </p:spPr>
        <p:txBody>
          <a:bodyPr/>
          <a:lstStyle/>
          <a:p>
            <a:pPr marL="514350" indent="-514350">
              <a:lnSpc>
                <a:spcPct val="150000"/>
              </a:lnSpc>
              <a:buFont typeface="+mj-lt"/>
              <a:buAutoNum type="arabicPeriod"/>
              <a:defRPr/>
            </a:pPr>
            <a:r>
              <a:rPr lang="en-GB" sz="2800" dirty="0" smtClean="0">
                <a:solidFill>
                  <a:srgbClr val="002060"/>
                </a:solidFill>
              </a:rPr>
              <a:t>Having </a:t>
            </a:r>
            <a:r>
              <a:rPr lang="en-GB" sz="2800" dirty="0">
                <a:solidFill>
                  <a:srgbClr val="002060"/>
                </a:solidFill>
              </a:rPr>
              <a:t>a clear understanding of their role and the part they play in their team and organisation</a:t>
            </a:r>
          </a:p>
          <a:p>
            <a:pPr marL="514350" indent="-514350">
              <a:lnSpc>
                <a:spcPct val="150000"/>
              </a:lnSpc>
              <a:buFont typeface="+mj-lt"/>
              <a:buAutoNum type="arabicPeriod"/>
              <a:defRPr/>
            </a:pPr>
            <a:r>
              <a:rPr lang="en-GB" sz="2800" dirty="0">
                <a:solidFill>
                  <a:srgbClr val="002060"/>
                </a:solidFill>
              </a:rPr>
              <a:t>Having an agreed set of priorities and objectives for their work</a:t>
            </a:r>
          </a:p>
          <a:p>
            <a:pPr marL="514350" indent="-514350">
              <a:lnSpc>
                <a:spcPct val="150000"/>
              </a:lnSpc>
              <a:buFont typeface="+mj-lt"/>
              <a:buAutoNum type="arabicPeriod"/>
              <a:defRPr/>
            </a:pPr>
            <a:r>
              <a:rPr lang="en-GB" sz="2800" dirty="0">
                <a:solidFill>
                  <a:srgbClr val="002060"/>
                </a:solidFill>
              </a:rPr>
              <a:t>Possessing and applying the knowledge and skills they need to perform that role effectively and to achieve their objectives</a:t>
            </a:r>
          </a:p>
          <a:p>
            <a:pPr eaLnBrk="1" hangingPunct="1">
              <a:lnSpc>
                <a:spcPct val="150000"/>
              </a:lnSpc>
              <a:defRPr/>
            </a:pPr>
            <a:endParaRPr lang="en-GB" sz="2800" dirty="0">
              <a:solidFill>
                <a:srgbClr val="002060"/>
              </a:solidFill>
            </a:endParaRPr>
          </a:p>
        </p:txBody>
      </p:sp>
      <p:sp>
        <p:nvSpPr>
          <p:cNvPr id="2" name="Title 1"/>
          <p:cNvSpPr>
            <a:spLocks noGrp="1"/>
          </p:cNvSpPr>
          <p:nvPr>
            <p:ph type="title"/>
          </p:nvPr>
        </p:nvSpPr>
        <p:spPr/>
        <p:txBody>
          <a:bodyPr/>
          <a:lstStyle/>
          <a:p>
            <a:r>
              <a:rPr lang="en-GB" dirty="0">
                <a:solidFill>
                  <a:srgbClr val="002060"/>
                </a:solidFill>
              </a:rPr>
              <a:t>The delivery of high quality care within the NHS depends on every member of </a:t>
            </a:r>
            <a:r>
              <a:rPr lang="en-GB" dirty="0" smtClean="0">
                <a:solidFill>
                  <a:srgbClr val="002060"/>
                </a:solidFill>
              </a:rPr>
              <a:t>staff:</a:t>
            </a:r>
            <a:endParaRPr lang="en-GB" dirty="0">
              <a:solidFill>
                <a:srgbClr val="002060"/>
              </a:solidFill>
            </a:endParaRPr>
          </a:p>
        </p:txBody>
      </p:sp>
    </p:spTree>
    <p:extLst>
      <p:ext uri="{BB962C8B-B14F-4D97-AF65-F5344CB8AC3E}">
        <p14:creationId xmlns:p14="http://schemas.microsoft.com/office/powerpoint/2010/main" val="117077919"/>
      </p:ext>
    </p:extLst>
  </p:cSld>
  <p:clrMapOvr>
    <a:masterClrMapping/>
  </p:clrMapOvr>
  <p:transition spd="slow">
    <p:fade thruBlk="1"/>
  </p:transition>
  <p:timing>
    <p:tnLst>
      <p:par>
        <p:cTn id="1" dur="indefinite" restart="never" nodeType="tmRoot"/>
      </p:par>
    </p:tnLst>
  </p:timing>
</p:sld>
</file>

<file path=ppt/theme/theme1.xml><?xml version="1.0" encoding="utf-8"?>
<a:theme xmlns:a="http://schemas.openxmlformats.org/drawingml/2006/main" name="VNHST-PowerPoint-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6455</TotalTime>
  <Words>2308</Words>
  <Application>Microsoft Office PowerPoint</Application>
  <PresentationFormat>Widescreen</PresentationFormat>
  <Paragraphs>298</Paragraphs>
  <Slides>43</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43</vt:i4>
      </vt:variant>
    </vt:vector>
  </HeadingPairs>
  <TitlesOfParts>
    <vt:vector size="50" baseType="lpstr">
      <vt:lpstr>Arial</vt:lpstr>
      <vt:lpstr>Calibri</vt:lpstr>
      <vt:lpstr>Courier New</vt:lpstr>
      <vt:lpstr>Helvetica</vt:lpstr>
      <vt:lpstr>Times New Roman</vt:lpstr>
      <vt:lpstr>Wingdings</vt:lpstr>
      <vt:lpstr>VNHST-PowerPoint-template</vt:lpstr>
      <vt:lpstr>Making PADR Meaningful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delivery of high quality care within the NHS depends on every member of staff:</vt:lpstr>
      <vt:lpstr>Giving Feedback: The Golden Rules  Feedback is the cheapest, most powerful, yet most underused management tool at any leader’s disposal. It helps people get on track and serves as a guide to assist people to know how they and others perceive their performance.   Good feedback can be highly motivating and energising. It has strong links to increased employee satisfaction and productivity and makes people feel involved with their organisation and role.  </vt:lpstr>
      <vt:lpstr>PowerPoint Presentation</vt:lpstr>
      <vt:lpstr>The Importance of High Quality PADR</vt:lpstr>
      <vt:lpstr>Direct Link Between Appraisal &amp; Patient Mortality</vt:lpstr>
      <vt:lpstr>PowerPoint Presentation</vt:lpstr>
      <vt:lpstr>Influences on PADR</vt:lpstr>
      <vt:lpstr>PowerPoint Presentation</vt:lpstr>
      <vt:lpstr>                         Existing Staff                    Annual Review                          8-12 weeks before              increment date</vt:lpstr>
      <vt:lpstr>PowerPoint Presentation</vt:lpstr>
      <vt:lpstr>PowerPoint Presentation</vt:lpstr>
      <vt:lpstr>PowerPoint Presentation</vt:lpstr>
      <vt:lpstr>PowerPoint Presentation</vt:lpstr>
      <vt:lpstr>Who Does Most of the Talking?</vt:lpstr>
      <vt:lpstr>Questioning Skills</vt:lpstr>
      <vt:lpstr>Johari’s Window</vt:lpstr>
      <vt:lpstr>PowerPoint Presentation</vt:lpstr>
      <vt:lpstr>PowerPoint Presentation</vt:lpstr>
      <vt:lpstr>What Is An Objective?</vt:lpstr>
      <vt:lpstr>Exploring Objectives:</vt:lpstr>
      <vt:lpstr>Exploring Objectives:</vt:lpstr>
      <vt:lpstr>Training is…?</vt:lpstr>
      <vt:lpstr>Types of Development Need:</vt:lpstr>
      <vt:lpstr>PowerPoint Presentation</vt:lpstr>
      <vt:lpstr>Training &amp; Development Considerations  for the  Reviewer</vt:lpstr>
      <vt:lpstr>PowerPoint Presentation</vt:lpstr>
      <vt:lpstr></vt:lpstr>
      <vt:lpstr></vt:lpstr>
      <vt:lpstr>PowerPoint Presentation</vt:lpstr>
      <vt:lpstr>PADR Resources available on the Intranet</vt:lpstr>
      <vt:lpstr>PowerPoint Presentation</vt:lpstr>
      <vt:lpstr>PowerPoint Presentation</vt:lpstr>
      <vt:lpstr>Putting it into Practice…?</vt:lpstr>
      <vt:lpstr>PowerPoint Presentation</vt:lpstr>
      <vt:lpstr>PowerPoint Presentation</vt:lpstr>
    </vt:vector>
  </TitlesOfParts>
  <Company>Aneurin Bevan University Health Board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Welcome/Croeso to  Corporate Induction</dc:title>
  <dc:creator>Sarah Iles (Aneurin Bevan UHB - Workforce and Organisational Development)</dc:creator>
  <cp:lastModifiedBy>Sarah Iles (Aneurin Bevan UHB - Workforce and Organisational Development)</cp:lastModifiedBy>
  <cp:revision>157</cp:revision>
  <dcterms:created xsi:type="dcterms:W3CDTF">2018-07-19T12:03:24Z</dcterms:created>
  <dcterms:modified xsi:type="dcterms:W3CDTF">2020-09-16T13:54:44Z</dcterms:modified>
</cp:coreProperties>
</file>